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3" r:id="rId2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90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5C5EB-6AD2-4A97-8A00-72533212DDA3}" type="datetimeFigureOut">
              <a:rPr lang="bg-BG" smtClean="0"/>
              <a:t>5.10.2016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A052C-2BDE-40D0-914C-F3FB4E6C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34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A052C-2BDE-40D0-914C-F3FB4E6C2533}" type="slidenum">
              <a:rPr lang="bg-BG" smtClean="0"/>
              <a:t>28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5053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21D8503-4656-47DD-B6A0-83B0164580DE}" type="datetime1">
              <a:rPr lang="bg-BG" smtClean="0"/>
              <a:t>5.10.2016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2D39D1-1DC6-47B1-9B17-72912156E2F7}" type="datetime1">
              <a:rPr lang="bg-BG" smtClean="0"/>
              <a:t>5.10.2016 г.</a:t>
            </a:fld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77A2B4-A171-4FDA-BCF9-8A00D18FAC24}" type="datetime1">
              <a:rPr lang="bg-BG" smtClean="0"/>
              <a:t>5.10.2016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CB3A9-5917-4F27-89A7-472E98716041}" type="datetime1">
              <a:rPr lang="bg-BG" smtClean="0"/>
              <a:t>5.10.2016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70FC3-B062-4551-AC46-1583ED28E557}" type="datetime1">
              <a:rPr lang="bg-BG" smtClean="0"/>
              <a:t>5.10.2016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F435F2-0CC7-4326-8749-401A3C5E2CD0}" type="datetime1">
              <a:rPr lang="bg-BG" smtClean="0"/>
              <a:t>5.10.2016 г.</a:t>
            </a:fld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59B8-C193-467D-8944-AAE380F03504}" type="datetime1">
              <a:rPr lang="bg-BG" smtClean="0"/>
              <a:t>5.10.2016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05C114-400F-414A-BB6A-E1ED1C7BAED6}" type="datetime1">
              <a:rPr lang="bg-BG" smtClean="0"/>
              <a:t>5.10.2016 г.</a:t>
            </a:fld>
            <a:endParaRPr lang="bg-B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BF018A-979F-42F9-A84C-CE8907FCFEAA}" type="datetime1">
              <a:rPr lang="bg-BG" smtClean="0"/>
              <a:t>5.10.2016 г.</a:t>
            </a:fld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B2F1-820D-4766-8DEF-FE5CFDD9B10F}" type="datetime1">
              <a:rPr lang="bg-BG" smtClean="0"/>
              <a:t>5.10.2016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A936-2B5F-49BB-9A49-97EF56FFA4FC}" type="datetime1">
              <a:rPr lang="bg-BG" smtClean="0"/>
              <a:t>5.10.2016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FDAAB61-B629-4B4E-8E8C-4CA79E977BCE}" type="datetime1">
              <a:rPr lang="bg-BG" smtClean="0"/>
              <a:t>5.10.2016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550DB6-3C32-4EDD-9DAF-695A1A1CE45D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>Анализ на някои тенденции в развитието на аптечното обслужване през периода </a:t>
            </a: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ru-RU" sz="2700" b="1" dirty="0" smtClean="0"/>
              <a:t>1989</a:t>
            </a:r>
            <a:r>
              <a:rPr lang="en-US" sz="2700" b="1" dirty="0" smtClean="0"/>
              <a:t> </a:t>
            </a:r>
            <a:r>
              <a:rPr lang="ru-RU" sz="2700" b="1" dirty="0" smtClean="0"/>
              <a:t>г</a:t>
            </a:r>
            <a:r>
              <a:rPr lang="en-US" sz="2700" b="1" dirty="0"/>
              <a:t>.</a:t>
            </a:r>
            <a:r>
              <a:rPr lang="ru-RU" sz="2700" b="1" dirty="0" smtClean="0"/>
              <a:t> – 2015</a:t>
            </a:r>
            <a:r>
              <a:rPr lang="en-US" sz="2700" b="1" dirty="0" smtClean="0"/>
              <a:t> </a:t>
            </a:r>
            <a:r>
              <a:rPr lang="ru-RU" sz="2700" b="1" dirty="0" smtClean="0"/>
              <a:t>г</a:t>
            </a:r>
            <a:r>
              <a:rPr lang="en-US" sz="2700" b="1" dirty="0" smtClean="0"/>
              <a:t>.</a:t>
            </a:r>
            <a:r>
              <a:rPr lang="ru-RU" sz="2700" b="1" dirty="0" smtClean="0"/>
              <a:t> у нас </a:t>
            </a:r>
            <a:br>
              <a:rPr lang="ru-RU" sz="2700" b="1" dirty="0" smtClean="0"/>
            </a:br>
            <a:r>
              <a:rPr lang="ru-RU" sz="2700" b="1" dirty="0" smtClean="0"/>
              <a:t>и новите предизвикателства пред сектора</a:t>
            </a:r>
            <a:br>
              <a:rPr lang="ru-RU" sz="27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200" dirty="0" smtClean="0"/>
              <a:t>Хр. Бургазлиев</a:t>
            </a:r>
            <a:r>
              <a:rPr lang="ru-RU" sz="2200" baseline="30000" dirty="0" smtClean="0"/>
              <a:t>1</a:t>
            </a:r>
            <a:r>
              <a:rPr lang="ru-RU" sz="2200" dirty="0" smtClean="0"/>
              <a:t>, И. Гетов</a:t>
            </a:r>
            <a:r>
              <a:rPr lang="ru-RU" sz="2200" baseline="30000" dirty="0" smtClean="0"/>
              <a:t>2</a:t>
            </a:r>
            <a:r>
              <a:rPr lang="ru-RU" sz="2200" dirty="0" smtClean="0"/>
              <a:t>, </a:t>
            </a:r>
            <a:br>
              <a:rPr lang="ru-RU" sz="2200" dirty="0" smtClean="0"/>
            </a:br>
            <a:r>
              <a:rPr lang="ru-RU" sz="2200" dirty="0" smtClean="0"/>
              <a:t>E. Христов</a:t>
            </a:r>
            <a:r>
              <a:rPr lang="ru-RU" sz="2200" baseline="30000" dirty="0" smtClean="0"/>
              <a:t>3</a:t>
            </a:r>
            <a:r>
              <a:rPr lang="ru-RU" sz="2200" dirty="0" smtClean="0"/>
              <a:t>,</a:t>
            </a:r>
            <a:r>
              <a:rPr lang="en-US" sz="2200" dirty="0" smtClean="0"/>
              <a:t> </a:t>
            </a:r>
            <a:r>
              <a:rPr lang="ru-RU" sz="2200" dirty="0" smtClean="0"/>
              <a:t>Зл. Димитрова</a:t>
            </a:r>
            <a:r>
              <a:rPr lang="ru-RU" sz="2200" baseline="30000" dirty="0" smtClean="0"/>
              <a:t>3</a:t>
            </a:r>
            <a:r>
              <a:rPr lang="ru-RU" sz="2200" dirty="0" smtClean="0"/>
              <a:t>, С. Огнянов</a:t>
            </a:r>
            <a:r>
              <a:rPr lang="ru-RU" sz="2200" baseline="30000" dirty="0" smtClean="0"/>
              <a:t>3</a:t>
            </a:r>
            <a:br>
              <a:rPr lang="ru-RU" sz="2200" baseline="300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aseline="30000" dirty="0" smtClean="0"/>
              <a:t>1</a:t>
            </a:r>
            <a:r>
              <a:rPr lang="ru-RU" sz="2200" dirty="0" smtClean="0"/>
              <a:t>МК-Бургас, Университет «Проф. Асен Златаров»</a:t>
            </a:r>
            <a:br>
              <a:rPr lang="ru-RU" sz="2200" dirty="0" smtClean="0"/>
            </a:br>
            <a:r>
              <a:rPr lang="ru-RU" sz="2200" baseline="30000" dirty="0"/>
              <a:t>2</a:t>
            </a:r>
            <a:r>
              <a:rPr lang="ru-RU" sz="2200" dirty="0" smtClean="0"/>
              <a:t>ФФ при МУ-София</a:t>
            </a:r>
            <a:br>
              <a:rPr lang="ru-RU" sz="2200" dirty="0" smtClean="0"/>
            </a:br>
            <a:r>
              <a:rPr lang="ru-RU" sz="2200" baseline="30000" dirty="0" smtClean="0"/>
              <a:t>3</a:t>
            </a:r>
            <a:r>
              <a:rPr lang="ru-RU" sz="2200" dirty="0" smtClean="0"/>
              <a:t>ФХФ при СУ „СВ. КЛ. Охридски”</a:t>
            </a: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val="46626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400" dirty="0" smtClean="0"/>
              <a:t>УВЕЛИЧАВАНЕ НА БРОЯ НА АПТЕКИТЕ В БЪЛГАРИЯ</a:t>
            </a:r>
            <a:r>
              <a:rPr lang="bg-BG" sz="2400" dirty="0" smtClean="0"/>
              <a:t> </a:t>
            </a:r>
            <a:r>
              <a:rPr lang="en-US" sz="2400" dirty="0" smtClean="0"/>
              <a:t>–</a:t>
            </a:r>
            <a:r>
              <a:rPr lang="bg-BG" sz="2400" dirty="0" smtClean="0"/>
              <a:t> </a:t>
            </a:r>
            <a:r>
              <a:rPr lang="en-US" sz="2400" dirty="0" smtClean="0"/>
              <a:t>НЕГАТИВНИ ТЕНДЕНЦИИ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err="1" smtClean="0"/>
              <a:t>Свръхконцентрация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мно</a:t>
            </a:r>
            <a:r>
              <a:rPr lang="bg-BG" sz="2000" dirty="0" smtClean="0"/>
              <a:t>го</a:t>
            </a:r>
            <a:r>
              <a:rPr lang="en-US" sz="2000" dirty="0" smtClean="0"/>
              <a:t> </a:t>
            </a:r>
            <a:r>
              <a:rPr lang="en-US" sz="2000" dirty="0" err="1" smtClean="0"/>
              <a:t>аптеки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територията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столицата</a:t>
            </a:r>
            <a:r>
              <a:rPr lang="en-US" sz="2000" dirty="0" smtClean="0"/>
              <a:t> и </a:t>
            </a:r>
            <a:r>
              <a:rPr lang="en-US" sz="2000" dirty="0" err="1" smtClean="0"/>
              <a:t>големите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областни</a:t>
            </a:r>
            <a:r>
              <a:rPr lang="en-US" sz="2000" dirty="0" smtClean="0"/>
              <a:t> </a:t>
            </a:r>
            <a:r>
              <a:rPr lang="en-US" sz="2000" dirty="0" err="1" smtClean="0"/>
              <a:t>градове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сметка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съществена</a:t>
            </a:r>
            <a:r>
              <a:rPr lang="en-US" sz="2000" dirty="0" smtClean="0"/>
              <a:t> </a:t>
            </a:r>
            <a:r>
              <a:rPr lang="en-US" sz="2000" dirty="0" err="1" smtClean="0"/>
              <a:t>липса</a:t>
            </a:r>
            <a:r>
              <a:rPr lang="en-US" sz="2000" dirty="0" smtClean="0"/>
              <a:t> в </a:t>
            </a:r>
            <a:r>
              <a:rPr lang="en-US" sz="2000" dirty="0" err="1" smtClean="0"/>
              <a:t>малките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населени</a:t>
            </a:r>
            <a:r>
              <a:rPr lang="en-US" sz="2000" dirty="0" smtClean="0"/>
              <a:t> </a:t>
            </a:r>
            <a:r>
              <a:rPr lang="en-US" sz="2000" dirty="0" err="1" smtClean="0"/>
              <a:t>места</a:t>
            </a:r>
            <a:r>
              <a:rPr lang="en-US" sz="2000" dirty="0" smtClean="0"/>
              <a:t>. </a:t>
            </a:r>
          </a:p>
          <a:p>
            <a:r>
              <a:rPr lang="en-US" sz="2000" dirty="0" err="1" smtClean="0"/>
              <a:t>Административно</a:t>
            </a:r>
            <a:r>
              <a:rPr lang="en-US" sz="2000" dirty="0" smtClean="0"/>
              <a:t> </a:t>
            </a:r>
            <a:r>
              <a:rPr lang="en-US" sz="2000" dirty="0" err="1" smtClean="0"/>
              <a:t>намаляване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bg-BG" sz="2000" dirty="0" smtClean="0"/>
              <a:t>търговската надценка на  лекарствата.</a:t>
            </a:r>
          </a:p>
          <a:p>
            <a:r>
              <a:rPr lang="bg-BG" sz="2000" dirty="0" smtClean="0"/>
              <a:t>Стремеж към увеличаване на реализиран оборот</a:t>
            </a:r>
            <a:r>
              <a:rPr lang="en-US" sz="2000" dirty="0" smtClean="0"/>
              <a:t>, </a:t>
            </a:r>
            <a:r>
              <a:rPr lang="bg-BG" sz="2000" dirty="0" smtClean="0"/>
              <a:t>за сметка на фармацевтичната </a:t>
            </a:r>
            <a:r>
              <a:rPr lang="bg-BG" sz="2000" dirty="0" smtClean="0"/>
              <a:t>грижа.</a:t>
            </a:r>
          </a:p>
          <a:p>
            <a:r>
              <a:rPr lang="en-US" sz="2000" dirty="0" err="1" smtClean="0"/>
              <a:t>Разрастване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верижните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аптечни</a:t>
            </a:r>
            <a:r>
              <a:rPr lang="en-US" sz="2000" dirty="0" smtClean="0"/>
              <a:t> </a:t>
            </a:r>
            <a:r>
              <a:rPr lang="en-US" sz="2000" dirty="0" err="1" smtClean="0"/>
              <a:t>структури</a:t>
            </a:r>
            <a:r>
              <a:rPr lang="en-US" sz="2000" dirty="0" smtClean="0"/>
              <a:t> </a:t>
            </a:r>
            <a:r>
              <a:rPr lang="bg-BG" sz="2000" dirty="0" smtClean="0"/>
              <a:t>– </a:t>
            </a:r>
            <a:r>
              <a:rPr lang="en-US" sz="2000" dirty="0" err="1" smtClean="0"/>
              <a:t>недостиг</a:t>
            </a:r>
            <a:r>
              <a:rPr lang="en-US" sz="2000" dirty="0" smtClean="0"/>
              <a:t> </a:t>
            </a:r>
            <a:r>
              <a:rPr lang="bg-BG" sz="2000" dirty="0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квалифицирани</a:t>
            </a:r>
            <a:r>
              <a:rPr lang="en-US" sz="2000" dirty="0" smtClean="0"/>
              <a:t> </a:t>
            </a:r>
            <a:r>
              <a:rPr lang="en-US" sz="2000" dirty="0" err="1" smtClean="0"/>
              <a:t>кадри</a:t>
            </a:r>
            <a:r>
              <a:rPr lang="en-US" sz="2000" dirty="0" smtClean="0"/>
              <a:t>. </a:t>
            </a:r>
            <a:endParaRPr lang="bg-BG" sz="2000" dirty="0" smtClean="0"/>
          </a:p>
          <a:p>
            <a:r>
              <a:rPr lang="en-US" sz="2000" dirty="0" err="1" smtClean="0"/>
              <a:t>Забавено</a:t>
            </a:r>
            <a:r>
              <a:rPr lang="en-US" sz="2000" dirty="0" smtClean="0"/>
              <a:t> с </a:t>
            </a:r>
            <a:r>
              <a:rPr lang="en-US" sz="2000" dirty="0" err="1" smtClean="0"/>
              <a:t>години</a:t>
            </a:r>
            <a:r>
              <a:rPr lang="en-US" sz="2000" dirty="0" smtClean="0"/>
              <a:t> </a:t>
            </a:r>
            <a:r>
              <a:rPr lang="en-US" sz="2000" dirty="0" err="1" smtClean="0"/>
              <a:t>учредяване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съсловна</a:t>
            </a:r>
            <a:r>
              <a:rPr lang="en-US" sz="2000" dirty="0" smtClean="0"/>
              <a:t> </a:t>
            </a:r>
            <a:r>
              <a:rPr lang="en-US" sz="2000" dirty="0" err="1" smtClean="0"/>
              <a:t>организация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магистър-фармацевтите</a:t>
            </a:r>
            <a:r>
              <a:rPr lang="en-US" sz="2000" dirty="0" smtClean="0"/>
              <a:t> </a:t>
            </a:r>
            <a:r>
              <a:rPr lang="bg-BG" sz="2000" dirty="0" smtClean="0"/>
              <a:t>– </a:t>
            </a:r>
            <a:r>
              <a:rPr lang="en-US" sz="2000" dirty="0" err="1" smtClean="0"/>
              <a:t>израз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нежеланието</a:t>
            </a:r>
            <a:r>
              <a:rPr lang="bg-BG" sz="2000" dirty="0" smtClean="0"/>
              <a:t> на отговорните институции за въвеждане на </a:t>
            </a:r>
            <a:r>
              <a:rPr lang="en-US" sz="2000" dirty="0" err="1" smtClean="0"/>
              <a:t>професионална</a:t>
            </a:r>
            <a:r>
              <a:rPr lang="en-US" sz="2000" dirty="0" smtClean="0"/>
              <a:t> </a:t>
            </a:r>
            <a:r>
              <a:rPr lang="en-US" sz="2000" dirty="0" err="1" smtClean="0"/>
              <a:t>регулация</a:t>
            </a:r>
            <a:r>
              <a:rPr lang="en-US" sz="2000" dirty="0" smtClean="0"/>
              <a:t> в </a:t>
            </a:r>
            <a:r>
              <a:rPr lang="en-US" sz="2000" dirty="0" err="1" smtClean="0"/>
              <a:t>сферата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bg-BG" sz="2000" dirty="0" smtClean="0"/>
              <a:t>л</a:t>
            </a:r>
            <a:r>
              <a:rPr lang="en-US" sz="2000" dirty="0" err="1" smtClean="0"/>
              <a:t>екарствоснабдяването</a:t>
            </a:r>
            <a:r>
              <a:rPr lang="en-US" sz="2000" dirty="0" smtClean="0"/>
              <a:t>.</a:t>
            </a:r>
            <a:endParaRPr lang="bg-BG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</a:t>
            </a:fld>
            <a:endParaRPr lang="bg-B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b="1" dirty="0" smtClean="0"/>
              <a:t>РЕГУЛАЦИЯ ИЛИ ДЕРЕГУЛАЦИЯ В АПТЕЧНИЯ  СЕКТОР 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g-BG" b="1" dirty="0" smtClean="0"/>
              <a:t>В Република България</a:t>
            </a:r>
            <a:r>
              <a:rPr lang="bg-BG" dirty="0" smtClean="0"/>
              <a:t> не е приеман самостоятелен закон за аптеките. Всички дейности в областта на лекарствата и аптеките се регулират с правилници, издадени на основание Закона за народното здраве.</a:t>
            </a:r>
          </a:p>
          <a:p>
            <a:r>
              <a:rPr lang="bg-BG" dirty="0" smtClean="0"/>
              <a:t>Законът за лекарствените средства и аптеките в хуманната медицина </a:t>
            </a:r>
            <a:r>
              <a:rPr lang="en-US" dirty="0" smtClean="0"/>
              <a:t>(</a:t>
            </a:r>
            <a:r>
              <a:rPr lang="bg-BG" dirty="0" smtClean="0"/>
              <a:t>ЗЛСАХМ</a:t>
            </a:r>
            <a:r>
              <a:rPr lang="en-US" dirty="0" smtClean="0"/>
              <a:t>) </a:t>
            </a:r>
            <a:r>
              <a:rPr lang="bg-BG" dirty="0" smtClean="0"/>
              <a:t>от 1995 г. урежда както условията и редът за търговия на дребно с лекарствени продукти и </a:t>
            </a:r>
            <a:r>
              <a:rPr lang="bg-BG" dirty="0" smtClean="0"/>
              <a:t>дейностите в аптека, </a:t>
            </a:r>
            <a:r>
              <a:rPr lang="bg-BG" dirty="0" smtClean="0"/>
              <a:t>така и всички останали сфери във фармацевтичния сектор.</a:t>
            </a:r>
          </a:p>
          <a:p>
            <a:r>
              <a:rPr lang="bg-BG" dirty="0" smtClean="0"/>
              <a:t>Единственит</a:t>
            </a:r>
            <a:r>
              <a:rPr lang="en-US" dirty="0" smtClean="0"/>
              <a:t>e</a:t>
            </a:r>
            <a:r>
              <a:rPr lang="bg-BG" dirty="0" smtClean="0"/>
              <a:t> форми на регулация на броя на аптеките е ограничението ръководителят на аптеката да не е по-възрастен от 70 години, фармацевтът да може да получи разрешение за откриване само на една аптека, една година стаж по специалността.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3</a:t>
            </a:fld>
            <a:endParaRPr lang="bg-B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715200" cy="6188224"/>
          </a:xfrm>
        </p:spPr>
        <p:txBody>
          <a:bodyPr>
            <a:normAutofit fontScale="92500"/>
          </a:bodyPr>
          <a:lstStyle/>
          <a:p>
            <a:r>
              <a:rPr lang="bg-BG" dirty="0" smtClean="0"/>
              <a:t>Намеса на държавната власт по осигуряване на достъп до лекарства във всички населени места чрез текст, задължаващ общини с население повече от 5000 души да откриват аптека.</a:t>
            </a:r>
          </a:p>
          <a:p>
            <a:r>
              <a:rPr lang="bg-BG" dirty="0" smtClean="0"/>
              <a:t>Право на министъра на здравеопазването да предлага на Министерския съвет със свое решение да ограничава или в изключителни случаи да забранява износа на лекарствени средства.</a:t>
            </a:r>
          </a:p>
          <a:p>
            <a:r>
              <a:rPr lang="bg-BG" dirty="0" smtClean="0"/>
              <a:t>ЗЛСАХМ 1995 г.  дава право собствеността върху аптеките да бъде на магистър-фармацевти, болници и общини – физически и юридически лица </a:t>
            </a:r>
            <a:r>
              <a:rPr lang="bg-BG" dirty="0" smtClean="0"/>
              <a:t>/по-късно </a:t>
            </a:r>
            <a:r>
              <a:rPr lang="bg-BG" dirty="0" smtClean="0"/>
              <a:t>чл.222 от Закона за лекарствените продукти в хуманната </a:t>
            </a:r>
            <a:r>
              <a:rPr lang="bg-BG" dirty="0" smtClean="0"/>
              <a:t>медицина</a:t>
            </a:r>
            <a:r>
              <a:rPr lang="en-US" dirty="0" smtClean="0"/>
              <a:t>(</a:t>
            </a:r>
            <a:r>
              <a:rPr lang="bg-BG" dirty="0" smtClean="0"/>
              <a:t>ЗЛПХМ</a:t>
            </a:r>
            <a:r>
              <a:rPr lang="en-US" dirty="0" smtClean="0"/>
              <a:t> ) </a:t>
            </a:r>
            <a:r>
              <a:rPr lang="bg-BG" dirty="0" smtClean="0"/>
              <a:t>2007 г./</a:t>
            </a:r>
            <a:endParaRPr lang="bg-B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4</a:t>
            </a:fld>
            <a:endParaRPr lang="bg-B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sz="2000" b="1" dirty="0" smtClean="0"/>
              <a:t>ЗАКОНОДАТЕЛСТВОТО В СЕКТОРА ОПРЕДЕЛЯ БРОЯ НА АПТЕКИТЕ И АПТЕЧНИТЕ СКЛАДОВЕ У НАС КАТО ФУНКЦИЯ ОТ БРОЯ НА ПРАВОСПОСОБНИТЕ ФАРМАЦЕВТИ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715200" cy="525953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dirty="0" smtClean="0"/>
              <a:t>По данни от Националния регистър на магистър-фармацевтите в Република България, изготвен и поддържан от Български фармацевтичен съюз, към 31 август 2016г. вписаните в регистъра фармацевти са 6236 в 28 Регионални фармацевтични колегии, съответно на 28 области в страната. </a:t>
            </a:r>
          </a:p>
          <a:p>
            <a:pPr algn="just"/>
            <a:r>
              <a:rPr lang="bg-BG" dirty="0" smtClean="0"/>
              <a:t>Изпълнителна агенция по лекарствата при Министерство на здравеопазването в Република България поддържа на интернет страницата си публичен регистър на аптеките, от който е видно, че към 9 септември 2016г. са издадени 4201 разрешения за търговия на дребно с лекарствени продукти в аптека и 307 разрешения за търговия на едро с лекарствени продукти.</a:t>
            </a:r>
          </a:p>
          <a:p>
            <a:pPr marL="0" indent="0">
              <a:buNone/>
            </a:pPr>
            <a:endParaRPr lang="bg-BG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5</a:t>
            </a:fld>
            <a:endParaRPr lang="bg-BG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000" dirty="0" smtClean="0"/>
              <a:t>ЕЛЕКТРОНЕН РЕГИСТЪР – БФС</a:t>
            </a:r>
            <a:br>
              <a:rPr lang="bg-BG" sz="2000" dirty="0" smtClean="0"/>
            </a:br>
            <a:r>
              <a:rPr lang="bg-BG" sz="2000" dirty="0" smtClean="0"/>
              <a:t>СПРАВКА ВПИСАНИ МАГ.-ФАРМАЦЕВТИ</a:t>
            </a:r>
            <a:endParaRPr lang="bg-BG" sz="2000" dirty="0"/>
          </a:p>
        </p:txBody>
      </p:sp>
      <p:pic>
        <p:nvPicPr>
          <p:cNvPr id="4" name="Content Placeholder 3" descr="Chlenove po RFK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086248"/>
            <a:ext cx="7467600" cy="390152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6</a:t>
            </a:fld>
            <a:endParaRPr lang="bg-BG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000" dirty="0" smtClean="0"/>
              <a:t>Членове БФС- разпределение по възраст</a:t>
            </a:r>
            <a:endParaRPr lang="bg-BG" sz="2000" dirty="0"/>
          </a:p>
        </p:txBody>
      </p:sp>
      <p:pic>
        <p:nvPicPr>
          <p:cNvPr id="4" name="Content Placeholder 3" descr="Chlenove po vazras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031553"/>
            <a:ext cx="7467600" cy="401091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7</a:t>
            </a:fld>
            <a:endParaRPr lang="bg-B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 smtClean="0"/>
              <a:t>Териториално разпределение на аптеките</a:t>
            </a:r>
            <a:br>
              <a:rPr lang="bg-BG" sz="2000" dirty="0" smtClean="0"/>
            </a:br>
            <a:r>
              <a:rPr lang="bg-BG" sz="2000" dirty="0" smtClean="0"/>
              <a:t> в Област Бургас</a:t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endParaRPr lang="bg-BG" sz="2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93546977"/>
              </p:ext>
            </p:extLst>
          </p:nvPr>
        </p:nvGraphicFramePr>
        <p:xfrm>
          <a:off x="1043608" y="1052736"/>
          <a:ext cx="6120680" cy="5480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8075"/>
                <a:gridCol w="1236181"/>
                <a:gridCol w="864096"/>
                <a:gridCol w="864096"/>
                <a:gridCol w="864096"/>
                <a:gridCol w="1224136"/>
              </a:tblGrid>
              <a:tr h="300045"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u="none" strike="noStrike" dirty="0">
                          <a:effectLst/>
                          <a:latin typeface="+mj-lt"/>
                        </a:rPr>
                        <a:t>Градове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u="none" strike="noStrike" dirty="0">
                          <a:effectLst/>
                          <a:latin typeface="+mj-lt"/>
                        </a:rPr>
                        <a:t>НАСЕЛЕНИЕ </a:t>
                      </a:r>
                      <a:endParaRPr lang="bg-BG" sz="1000" b="1" u="none" strike="noStrike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bg-BG" sz="1000" b="1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bg-BG" sz="1000" b="1" u="none" strike="noStrike" dirty="0">
                          <a:effectLst/>
                          <a:latin typeface="+mj-lt"/>
                        </a:rPr>
                        <a:t>31.12. 2015 Г. 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u="none" strike="noStrike" dirty="0" smtClean="0">
                          <a:effectLst/>
                          <a:latin typeface="+mj-lt"/>
                        </a:rPr>
                        <a:t>Населени</a:t>
                      </a:r>
                    </a:p>
                    <a:p>
                      <a:pPr algn="ctr" fontAlgn="b"/>
                      <a:r>
                        <a:rPr lang="bg-BG" sz="1000" b="1" u="none" strike="noStrike" dirty="0" smtClean="0">
                          <a:effectLst/>
                          <a:latin typeface="+mj-lt"/>
                        </a:rPr>
                        <a:t>места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u="none" strike="noStrike" dirty="0">
                          <a:effectLst/>
                          <a:latin typeface="+mj-lt"/>
                        </a:rPr>
                        <a:t>Аптеки НЗОК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u="none" strike="noStrike" dirty="0">
                          <a:effectLst/>
                          <a:latin typeface="+mj-lt"/>
                        </a:rPr>
                        <a:t>Аптеки общо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Бр.жители</a:t>
                      </a:r>
                    </a:p>
                    <a:p>
                      <a:pPr algn="ctr" fontAlgn="b"/>
                      <a:r>
                        <a:rPr lang="bg-BG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аптека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Айтос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19 462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17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8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1769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Ахелой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2 352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 dirty="0">
                          <a:effectLst/>
                        </a:rPr>
                        <a:t> 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 dirty="0">
                          <a:effectLst/>
                        </a:rPr>
                        <a:t> 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 dirty="0">
                          <a:effectLst/>
                        </a:rPr>
                        <a:t> 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Ахтопол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1 289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0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645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Бургас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203 017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15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96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139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1461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Българово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1 601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 dirty="0">
                          <a:effectLst/>
                        </a:rPr>
                        <a:t> 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1601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Каблешково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2 901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 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2901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Камено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4 219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13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4219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Карнобат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17 608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31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4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7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2515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Китен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959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4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240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Малко Търново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2 227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12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1114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Несебър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12 275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14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5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1976</a:t>
                      </a:r>
                    </a:p>
                  </a:txBody>
                  <a:tcPr marL="9525" marR="9525" marT="9525" marB="0" anchor="b"/>
                </a:tc>
              </a:tr>
              <a:tr h="329140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к.к.Слънчев бряг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 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 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50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Обзор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2 501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 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6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417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Поморие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13 596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17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7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9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1511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Приморско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2 989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6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1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4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747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Руен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2 641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41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4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4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660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Свети Влас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3 638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0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7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520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Созопол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4 370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12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4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9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486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Средец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8 859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33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3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2953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Сунгурларе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3 049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28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1525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Царево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5 966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13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6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994</a:t>
                      </a:r>
                    </a:p>
                  </a:txBody>
                  <a:tcPr marL="9525" marR="9525" marT="9525" marB="0" anchor="b"/>
                </a:tc>
              </a:tr>
              <a:tr h="169116"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>
                          <a:effectLst/>
                        </a:rPr>
                        <a:t>Черноморец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>
                          <a:effectLst/>
                        </a:rPr>
                        <a:t>2 109</a:t>
                      </a:r>
                      <a:endParaRPr lang="bg-BG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100" u="none" strike="noStrike" dirty="0">
                          <a:effectLst/>
                        </a:rPr>
                        <a:t> 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2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u="none" strike="noStrike" dirty="0">
                          <a:effectLst/>
                        </a:rPr>
                        <a:t>3</a:t>
                      </a:r>
                      <a:endParaRPr lang="bg-B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703</a:t>
                      </a:r>
                    </a:p>
                  </a:txBody>
                  <a:tcPr marL="9525" marR="9525" marT="9525" marB="0" anchor="b"/>
                </a:tc>
              </a:tr>
              <a:tr h="358235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u="none" strike="noStrike" dirty="0">
                          <a:effectLst/>
                        </a:rPr>
                        <a:t>Област Бургас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u="none" strike="noStrike" dirty="0">
                          <a:effectLst/>
                        </a:rPr>
                        <a:t>314 987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u="none" strike="noStrike" dirty="0">
                          <a:effectLst/>
                        </a:rPr>
                        <a:t>252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u="none" strike="noStrike" dirty="0">
                          <a:effectLst/>
                        </a:rPr>
                        <a:t>148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u="none" strike="noStrike" dirty="0">
                          <a:effectLst/>
                        </a:rPr>
                        <a:t>283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1113</a:t>
                      </a:r>
                      <a:endParaRPr lang="bg-BG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58235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Вписани </a:t>
                      </a:r>
                      <a:r>
                        <a:rPr lang="bg-BG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</a:t>
                      </a:r>
                      <a:r>
                        <a:rPr lang="bg-BG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РФК</a:t>
                      </a:r>
                      <a:r>
                        <a:rPr lang="bg-BG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Бургас</a:t>
                      </a:r>
                      <a:r>
                        <a:rPr lang="bg-BG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bg-BG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м.фарм.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369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Средно 1,3 фармацевти в аптека</a:t>
                      </a:r>
                      <a:endParaRPr lang="bg-BG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332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000" dirty="0" err="1" smtClean="0"/>
              <a:t>Австрийски</a:t>
            </a:r>
            <a:r>
              <a:rPr lang="en-US" sz="2000" dirty="0" smtClean="0"/>
              <a:t> </a:t>
            </a:r>
            <a:r>
              <a:rPr lang="en-US" sz="2000" dirty="0" err="1" smtClean="0"/>
              <a:t>институт</a:t>
            </a:r>
            <a:r>
              <a:rPr lang="en-US" sz="2000" dirty="0" smtClean="0"/>
              <a:t> </a:t>
            </a:r>
            <a:r>
              <a:rPr lang="en-US" sz="2000" dirty="0" err="1" smtClean="0"/>
              <a:t>по</a:t>
            </a:r>
            <a:r>
              <a:rPr lang="en-US" sz="2000" dirty="0" smtClean="0"/>
              <a:t> </a:t>
            </a:r>
            <a:r>
              <a:rPr lang="en-US" sz="2000" dirty="0" err="1" smtClean="0"/>
              <a:t>здравеопазване</a:t>
            </a:r>
            <a:r>
              <a:rPr lang="en-US" sz="2000" dirty="0" smtClean="0"/>
              <a:t> </a:t>
            </a:r>
            <a:r>
              <a:rPr lang="bg-BG" sz="2000" dirty="0" smtClean="0"/>
              <a:t>-</a:t>
            </a:r>
            <a:r>
              <a:rPr lang="en-US" sz="2000" dirty="0" smtClean="0"/>
              <a:t> </a:t>
            </a:r>
            <a:r>
              <a:rPr lang="en-US" sz="2000" dirty="0" err="1" smtClean="0"/>
              <a:t>проуч</a:t>
            </a:r>
            <a:r>
              <a:rPr lang="bg-BG" sz="2000" dirty="0" smtClean="0"/>
              <a:t>ване</a:t>
            </a:r>
            <a:r>
              <a:rPr lang="en-US" sz="2000" dirty="0" smtClean="0"/>
              <a:t> и </a:t>
            </a:r>
            <a:r>
              <a:rPr lang="en-US" sz="2000" dirty="0" err="1" smtClean="0"/>
              <a:t>анализ</a:t>
            </a:r>
            <a:r>
              <a:rPr lang="en-US" sz="2000" dirty="0" smtClean="0"/>
              <a:t> </a:t>
            </a:r>
            <a:r>
              <a:rPr lang="bg-BG" sz="2000" dirty="0" smtClean="0"/>
              <a:t>на </a:t>
            </a:r>
            <a:r>
              <a:rPr lang="en-US" sz="2000" dirty="0" err="1" smtClean="0"/>
              <a:t>възможните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последици</a:t>
            </a:r>
            <a:r>
              <a:rPr lang="en-US" sz="2000" dirty="0" smtClean="0"/>
              <a:t> </a:t>
            </a:r>
            <a:r>
              <a:rPr lang="en-US" sz="2000" dirty="0" err="1" smtClean="0"/>
              <a:t>от</a:t>
            </a:r>
            <a:r>
              <a:rPr lang="en-US" sz="2000" dirty="0" smtClean="0"/>
              <a:t> </a:t>
            </a:r>
            <a:r>
              <a:rPr lang="en-US" sz="2000" dirty="0" err="1" smtClean="0"/>
              <a:t>дерегулацията</a:t>
            </a:r>
            <a:r>
              <a:rPr lang="en-US" sz="2000" dirty="0" smtClean="0"/>
              <a:t> в </a:t>
            </a:r>
            <a:r>
              <a:rPr lang="en-US" sz="2000" dirty="0" err="1" smtClean="0"/>
              <a:t>аптечния</a:t>
            </a:r>
            <a:r>
              <a:rPr lang="en-US" sz="2000" dirty="0" smtClean="0"/>
              <a:t> </a:t>
            </a:r>
            <a:r>
              <a:rPr lang="en-US" sz="2000" dirty="0" err="1" smtClean="0"/>
              <a:t>сектор</a:t>
            </a:r>
            <a:r>
              <a:rPr lang="en-US" sz="2000" dirty="0" smtClean="0"/>
              <a:t> </a:t>
            </a: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bg-BG" b="1" dirty="0" smtClean="0"/>
              <a:t>Ирландия </a:t>
            </a:r>
            <a:r>
              <a:rPr lang="bg-BG" dirty="0" smtClean="0"/>
              <a:t>– </a:t>
            </a:r>
            <a:r>
              <a:rPr lang="en-US" dirty="0" err="1" smtClean="0"/>
              <a:t>либерален</a:t>
            </a:r>
            <a:r>
              <a:rPr lang="en-US" dirty="0" smtClean="0"/>
              <a:t> с </a:t>
            </a:r>
            <a:r>
              <a:rPr lang="en-US" dirty="0" err="1" smtClean="0"/>
              <a:t>малко</a:t>
            </a:r>
            <a:r>
              <a:rPr lang="en-US" dirty="0" smtClean="0"/>
              <a:t> </a:t>
            </a:r>
            <a:r>
              <a:rPr lang="en-US" dirty="0" err="1" smtClean="0"/>
              <a:t>регулации</a:t>
            </a:r>
            <a:r>
              <a:rPr lang="bg-BG" dirty="0" smtClean="0"/>
              <a:t>, </a:t>
            </a:r>
            <a:r>
              <a:rPr lang="en-US" dirty="0" err="1" smtClean="0"/>
              <a:t>всяко</a:t>
            </a:r>
            <a:r>
              <a:rPr lang="en-US" dirty="0" smtClean="0"/>
              <a:t> </a:t>
            </a:r>
            <a:r>
              <a:rPr lang="en-US" dirty="0" err="1" smtClean="0"/>
              <a:t>физическо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юридическо</a:t>
            </a:r>
            <a:r>
              <a:rPr lang="en-US" dirty="0" smtClean="0"/>
              <a:t> </a:t>
            </a:r>
            <a:r>
              <a:rPr lang="en-US" dirty="0" err="1" smtClean="0"/>
              <a:t>лице</a:t>
            </a:r>
            <a:r>
              <a:rPr lang="en-US" dirty="0" smtClean="0"/>
              <a:t> </a:t>
            </a:r>
            <a:r>
              <a:rPr lang="en-US" dirty="0" err="1" smtClean="0"/>
              <a:t>може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притежава</a:t>
            </a:r>
            <a:r>
              <a:rPr lang="en-US" dirty="0" smtClean="0"/>
              <a:t> </a:t>
            </a:r>
            <a:r>
              <a:rPr lang="en-US" dirty="0" err="1" smtClean="0"/>
              <a:t>една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повече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една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. </a:t>
            </a:r>
            <a:r>
              <a:rPr lang="bg-BG" dirty="0" smtClean="0"/>
              <a:t>Н</a:t>
            </a:r>
            <a:r>
              <a:rPr lang="en-US" dirty="0" err="1" smtClean="0"/>
              <a:t>ов</a:t>
            </a:r>
            <a:r>
              <a:rPr lang="en-US" dirty="0" smtClean="0"/>
              <a:t> </a:t>
            </a:r>
            <a:r>
              <a:rPr lang="en-US" dirty="0" err="1" smtClean="0"/>
              <a:t>Закон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bg-BG" dirty="0" smtClean="0"/>
              <a:t>с </a:t>
            </a:r>
            <a:r>
              <a:rPr lang="en-US" dirty="0" err="1" smtClean="0"/>
              <a:t>правила</a:t>
            </a:r>
            <a:r>
              <a:rPr lang="en-US" dirty="0" smtClean="0"/>
              <a:t> </a:t>
            </a:r>
            <a:r>
              <a:rPr lang="en-US" dirty="0" err="1" smtClean="0"/>
              <a:t>относно</a:t>
            </a:r>
            <a:r>
              <a:rPr lang="en-US" dirty="0" smtClean="0"/>
              <a:t> „</a:t>
            </a:r>
            <a:r>
              <a:rPr lang="en-US" dirty="0" err="1" smtClean="0"/>
              <a:t>годността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практикуване</a:t>
            </a:r>
            <a:r>
              <a:rPr lang="en-US" dirty="0" smtClean="0"/>
              <a:t>“, </a:t>
            </a:r>
            <a:r>
              <a:rPr lang="en-US" dirty="0" err="1" smtClean="0"/>
              <a:t>Фармацевтичната</a:t>
            </a:r>
            <a:r>
              <a:rPr lang="en-US" dirty="0" smtClean="0"/>
              <a:t> </a:t>
            </a:r>
            <a:r>
              <a:rPr lang="en-US" dirty="0" err="1" smtClean="0"/>
              <a:t>организация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Ирландия</a:t>
            </a:r>
            <a:r>
              <a:rPr lang="en-US" dirty="0" smtClean="0"/>
              <a:t> </a:t>
            </a:r>
            <a:r>
              <a:rPr lang="bg-BG" dirty="0" smtClean="0"/>
              <a:t>с права да</a:t>
            </a:r>
            <a:r>
              <a:rPr lang="en-US" dirty="0" smtClean="0"/>
              <a:t> </a:t>
            </a:r>
            <a:r>
              <a:rPr lang="en-US" dirty="0" err="1" smtClean="0"/>
              <a:t>санкционира</a:t>
            </a:r>
            <a:r>
              <a:rPr lang="en-US" dirty="0" smtClean="0"/>
              <a:t> </a:t>
            </a:r>
            <a:r>
              <a:rPr lang="en-US" dirty="0" err="1" smtClean="0"/>
              <a:t>аптекари</a:t>
            </a:r>
            <a:r>
              <a:rPr lang="en-US" dirty="0" smtClean="0"/>
              <a:t>. </a:t>
            </a:r>
            <a:r>
              <a:rPr lang="en-US" dirty="0" err="1" smtClean="0"/>
              <a:t>През</a:t>
            </a:r>
            <a:r>
              <a:rPr lang="en-US" dirty="0" smtClean="0"/>
              <a:t> 1996 г.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първи</a:t>
            </a:r>
            <a:r>
              <a:rPr lang="en-US" dirty="0" smtClean="0"/>
              <a:t> </a:t>
            </a:r>
            <a:r>
              <a:rPr lang="en-US" dirty="0" err="1" smtClean="0"/>
              <a:t>път</a:t>
            </a:r>
            <a:r>
              <a:rPr lang="en-US" dirty="0" smtClean="0"/>
              <a:t> </a:t>
            </a:r>
            <a:r>
              <a:rPr lang="bg-BG" dirty="0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въведени</a:t>
            </a:r>
            <a:r>
              <a:rPr lang="en-US" dirty="0" smtClean="0"/>
              <a:t> </a:t>
            </a:r>
            <a:r>
              <a:rPr lang="en-US" dirty="0" err="1" smtClean="0"/>
              <a:t>критерии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откриване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, </a:t>
            </a:r>
            <a:r>
              <a:rPr lang="en-US" dirty="0" err="1" smtClean="0"/>
              <a:t>базирани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нуждите</a:t>
            </a:r>
            <a:r>
              <a:rPr lang="en-US" dirty="0" smtClean="0"/>
              <a:t> и </a:t>
            </a:r>
            <a:r>
              <a:rPr lang="bg-BG" dirty="0" smtClean="0"/>
              <a:t>в</a:t>
            </a:r>
            <a:r>
              <a:rPr lang="en-US" dirty="0" err="1" smtClean="0"/>
              <a:t>после</a:t>
            </a:r>
            <a:r>
              <a:rPr lang="bg-BG" dirty="0" err="1" smtClean="0"/>
              <a:t>дствие</a:t>
            </a:r>
            <a:r>
              <a:rPr lang="bg-BG" dirty="0" smtClean="0"/>
              <a:t> </a:t>
            </a:r>
            <a:r>
              <a:rPr lang="en-US" dirty="0" err="1" smtClean="0"/>
              <a:t>отменени</a:t>
            </a:r>
            <a:r>
              <a:rPr lang="en-US" dirty="0" smtClean="0"/>
              <a:t> </a:t>
            </a:r>
            <a:r>
              <a:rPr lang="en-US" dirty="0" err="1" smtClean="0"/>
              <a:t>през</a:t>
            </a:r>
            <a:r>
              <a:rPr lang="en-US" dirty="0" smtClean="0"/>
              <a:t> 2002 г., </a:t>
            </a:r>
            <a:r>
              <a:rPr lang="en-US" dirty="0" err="1" smtClean="0"/>
              <a:t>което</a:t>
            </a:r>
            <a:r>
              <a:rPr lang="en-US" dirty="0" smtClean="0"/>
              <a:t> в</a:t>
            </a:r>
            <a:r>
              <a:rPr lang="bg-BG" dirty="0" smtClean="0"/>
              <a:t>оди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увеличаване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броя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. </a:t>
            </a:r>
            <a:endParaRPr lang="bg-BG" dirty="0" smtClean="0"/>
          </a:p>
          <a:p>
            <a:pPr algn="just"/>
            <a:r>
              <a:rPr lang="bg-BG" dirty="0" smtClean="0"/>
              <a:t>Налице е</a:t>
            </a:r>
            <a:r>
              <a:rPr lang="en-US" dirty="0" smtClean="0"/>
              <a:t> </a:t>
            </a:r>
            <a:r>
              <a:rPr lang="en-US" dirty="0" err="1" smtClean="0"/>
              <a:t>струпване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в </a:t>
            </a:r>
            <a:r>
              <a:rPr lang="en-US" dirty="0" err="1" smtClean="0"/>
              <a:t>привлекателни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икономическа</a:t>
            </a:r>
            <a:r>
              <a:rPr lang="en-US" dirty="0" smtClean="0"/>
              <a:t> </a:t>
            </a:r>
            <a:r>
              <a:rPr lang="en-US" dirty="0" err="1" smtClean="0"/>
              <a:t>гледна</a:t>
            </a:r>
            <a:r>
              <a:rPr lang="en-US" dirty="0" smtClean="0"/>
              <a:t> </a:t>
            </a:r>
            <a:r>
              <a:rPr lang="en-US" dirty="0" err="1" smtClean="0"/>
              <a:t>точка</a:t>
            </a:r>
            <a:r>
              <a:rPr lang="en-US" dirty="0" smtClean="0"/>
              <a:t> </a:t>
            </a:r>
            <a:r>
              <a:rPr lang="en-US" dirty="0" err="1" smtClean="0"/>
              <a:t>градски</a:t>
            </a:r>
            <a:r>
              <a:rPr lang="en-US" dirty="0" smtClean="0"/>
              <a:t> </a:t>
            </a:r>
            <a:r>
              <a:rPr lang="en-US" dirty="0" err="1" smtClean="0"/>
              <a:t>райони</a:t>
            </a:r>
            <a:r>
              <a:rPr lang="bg-BG" dirty="0" smtClean="0"/>
              <a:t>. О</a:t>
            </a:r>
            <a:r>
              <a:rPr lang="en-US" dirty="0" err="1" smtClean="0"/>
              <a:t>безпечаване</a:t>
            </a:r>
            <a:r>
              <a:rPr lang="en-US" dirty="0" smtClean="0"/>
              <a:t> с </a:t>
            </a:r>
            <a:r>
              <a:rPr lang="en-US" dirty="0" err="1" smtClean="0"/>
              <a:t>аптечни</a:t>
            </a:r>
            <a:r>
              <a:rPr lang="en-US" dirty="0" smtClean="0"/>
              <a:t> </a:t>
            </a:r>
            <a:r>
              <a:rPr lang="en-US" dirty="0" err="1" smtClean="0"/>
              <a:t>пунктове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лекарства</a:t>
            </a:r>
            <a:r>
              <a:rPr lang="en-US" dirty="0" smtClean="0"/>
              <a:t>, </a:t>
            </a:r>
            <a:r>
              <a:rPr lang="en-US" dirty="0" err="1" smtClean="0"/>
              <a:t>които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продават</a:t>
            </a:r>
            <a:r>
              <a:rPr lang="en-US" dirty="0" smtClean="0"/>
              <a:t> </a:t>
            </a:r>
            <a:r>
              <a:rPr lang="en-US" dirty="0" err="1" smtClean="0"/>
              <a:t>само</a:t>
            </a:r>
            <a:r>
              <a:rPr lang="en-US" dirty="0" smtClean="0"/>
              <a:t> с </a:t>
            </a:r>
            <a:r>
              <a:rPr lang="en-US" dirty="0" err="1" smtClean="0"/>
              <a:t>рецепта</a:t>
            </a:r>
            <a:r>
              <a:rPr lang="en-US" dirty="0" smtClean="0"/>
              <a:t> в </a:t>
            </a:r>
            <a:r>
              <a:rPr lang="en-US" dirty="0" err="1" smtClean="0"/>
              <a:t>селските</a:t>
            </a:r>
            <a:r>
              <a:rPr lang="en-US" dirty="0" smtClean="0"/>
              <a:t> </a:t>
            </a:r>
            <a:r>
              <a:rPr lang="en-US" dirty="0" err="1" smtClean="0"/>
              <a:t>райони</a:t>
            </a:r>
            <a:r>
              <a:rPr lang="en-US" dirty="0" smtClean="0"/>
              <a:t> е </a:t>
            </a:r>
            <a:r>
              <a:rPr lang="en-US" dirty="0" err="1" smtClean="0"/>
              <a:t>едно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предизвикателствата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бъдещето</a:t>
            </a:r>
            <a:r>
              <a:rPr lang="en-US" dirty="0" smtClean="0"/>
              <a:t>.</a:t>
            </a:r>
            <a:endParaRPr lang="bg-BG" dirty="0" smtClean="0"/>
          </a:p>
          <a:p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9</a:t>
            </a:fld>
            <a:endParaRPr lang="bg-B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bg-BG" b="1" dirty="0" smtClean="0"/>
              <a:t>Нидерландия </a:t>
            </a:r>
            <a:r>
              <a:rPr lang="bg-BG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аптечният</a:t>
            </a:r>
            <a:r>
              <a:rPr lang="en-US" dirty="0" smtClean="0"/>
              <a:t> </a:t>
            </a:r>
            <a:r>
              <a:rPr lang="en-US" dirty="0" err="1" smtClean="0"/>
              <a:t>сектор</a:t>
            </a:r>
            <a:r>
              <a:rPr lang="en-US" dirty="0" smtClean="0"/>
              <a:t> </a:t>
            </a:r>
            <a:r>
              <a:rPr lang="en-US" dirty="0" err="1" smtClean="0"/>
              <a:t>традиционно</a:t>
            </a:r>
            <a:r>
              <a:rPr lang="en-US" dirty="0" smtClean="0"/>
              <a:t> е </a:t>
            </a:r>
            <a:r>
              <a:rPr lang="en-US" dirty="0" err="1" smtClean="0"/>
              <a:t>по-скоро</a:t>
            </a:r>
            <a:r>
              <a:rPr lang="en-US" dirty="0" smtClean="0"/>
              <a:t> </a:t>
            </a:r>
            <a:r>
              <a:rPr lang="en-US" dirty="0" err="1" smtClean="0"/>
              <a:t>либерален</a:t>
            </a:r>
            <a:r>
              <a:rPr lang="bg-BG" dirty="0" smtClean="0"/>
              <a:t>.</a:t>
            </a:r>
            <a:r>
              <a:rPr lang="en-US" dirty="0" smtClean="0"/>
              <a:t> </a:t>
            </a:r>
            <a:r>
              <a:rPr lang="bg-BG" dirty="0" smtClean="0"/>
              <a:t>Б</a:t>
            </a:r>
            <a:r>
              <a:rPr lang="en-US" dirty="0" err="1" smtClean="0"/>
              <a:t>роят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фармацевти</a:t>
            </a:r>
            <a:r>
              <a:rPr lang="bg-BG" dirty="0" smtClean="0"/>
              <a:t>те</a:t>
            </a:r>
            <a:r>
              <a:rPr lang="en-US" dirty="0" smtClean="0"/>
              <a:t> </a:t>
            </a:r>
            <a:r>
              <a:rPr lang="bg-BG" dirty="0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е </a:t>
            </a:r>
            <a:r>
              <a:rPr lang="en-US" dirty="0" err="1" smtClean="0"/>
              <a:t>относително</a:t>
            </a:r>
            <a:r>
              <a:rPr lang="en-US" dirty="0" smtClean="0"/>
              <a:t> </a:t>
            </a:r>
            <a:r>
              <a:rPr lang="en-US" dirty="0" err="1" smtClean="0"/>
              <a:t>нисък</a:t>
            </a:r>
            <a:r>
              <a:rPr lang="en-US" dirty="0" smtClean="0"/>
              <a:t> и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помощник-фармацевтите</a:t>
            </a:r>
            <a:r>
              <a:rPr lang="en-US" dirty="0" smtClean="0"/>
              <a:t> </a:t>
            </a:r>
            <a:r>
              <a:rPr lang="en-US" dirty="0" err="1" smtClean="0"/>
              <a:t>със</a:t>
            </a:r>
            <a:r>
              <a:rPr lang="en-US" dirty="0" smtClean="0"/>
              <a:t> </a:t>
            </a:r>
            <a:r>
              <a:rPr lang="en-US" dirty="0" err="1" smtClean="0"/>
              <a:t>средно</a:t>
            </a:r>
            <a:r>
              <a:rPr lang="en-US" dirty="0" smtClean="0"/>
              <a:t> </a:t>
            </a:r>
            <a:r>
              <a:rPr lang="en-US" dirty="0" err="1" smtClean="0"/>
              <a:t>специално</a:t>
            </a:r>
            <a:r>
              <a:rPr lang="en-US" dirty="0" smtClean="0"/>
              <a:t> </a:t>
            </a:r>
            <a:r>
              <a:rPr lang="en-US" dirty="0" err="1" smtClean="0"/>
              <a:t>образование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позволява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изпълняват</a:t>
            </a:r>
            <a:r>
              <a:rPr lang="en-US" dirty="0" smtClean="0"/>
              <a:t> </a:t>
            </a:r>
            <a:r>
              <a:rPr lang="en-US" dirty="0" err="1" smtClean="0"/>
              <a:t>задачи</a:t>
            </a:r>
            <a:r>
              <a:rPr lang="en-US" dirty="0" smtClean="0"/>
              <a:t>, </a:t>
            </a:r>
            <a:r>
              <a:rPr lang="en-US" dirty="0" err="1" smtClean="0"/>
              <a:t>които</a:t>
            </a:r>
            <a:r>
              <a:rPr lang="en-US" dirty="0" smtClean="0"/>
              <a:t> в </a:t>
            </a:r>
            <a:r>
              <a:rPr lang="en-US" dirty="0" err="1" smtClean="0"/>
              <a:t>други</a:t>
            </a:r>
            <a:r>
              <a:rPr lang="en-US" dirty="0" smtClean="0"/>
              <a:t> </a:t>
            </a:r>
            <a:r>
              <a:rPr lang="en-US" dirty="0" err="1" smtClean="0"/>
              <a:t>страни</a:t>
            </a:r>
            <a:r>
              <a:rPr lang="en-US" dirty="0" smtClean="0"/>
              <a:t> </a:t>
            </a:r>
            <a:r>
              <a:rPr lang="en-US" dirty="0" err="1" smtClean="0"/>
              <a:t>могат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бъдат</a:t>
            </a:r>
            <a:r>
              <a:rPr lang="en-US" dirty="0" smtClean="0"/>
              <a:t> </a:t>
            </a:r>
            <a:r>
              <a:rPr lang="en-US" dirty="0" err="1" smtClean="0"/>
              <a:t>изпълнявани</a:t>
            </a:r>
            <a:r>
              <a:rPr lang="en-US" dirty="0" smtClean="0"/>
              <a:t> </a:t>
            </a:r>
            <a:r>
              <a:rPr lang="en-US" dirty="0" err="1" smtClean="0"/>
              <a:t>само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фармацевти</a:t>
            </a:r>
            <a:r>
              <a:rPr lang="bg-BG" dirty="0" smtClean="0"/>
              <a:t>.</a:t>
            </a:r>
            <a:r>
              <a:rPr lang="en-US" dirty="0" smtClean="0"/>
              <a:t> </a:t>
            </a:r>
            <a:r>
              <a:rPr lang="bg-BG" dirty="0" smtClean="0"/>
              <a:t>Н</a:t>
            </a:r>
            <a:r>
              <a:rPr lang="en-US" dirty="0" err="1" smtClean="0"/>
              <a:t>овия</a:t>
            </a:r>
            <a:r>
              <a:rPr lang="bg-BG" dirty="0" smtClean="0"/>
              <a:t>т</a:t>
            </a:r>
            <a:r>
              <a:rPr lang="en-US" dirty="0" smtClean="0"/>
              <a:t> </a:t>
            </a:r>
            <a:r>
              <a:rPr lang="en-US" dirty="0" err="1" smtClean="0"/>
              <a:t>Закон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bg-BG" dirty="0" smtClean="0"/>
              <a:t> предвижда </a:t>
            </a:r>
            <a:r>
              <a:rPr lang="en-US" dirty="0" err="1" smtClean="0"/>
              <a:t>фармацевтите</a:t>
            </a:r>
            <a:r>
              <a:rPr lang="en-US" dirty="0" smtClean="0"/>
              <a:t> </a:t>
            </a:r>
            <a:r>
              <a:rPr lang="bg-BG" dirty="0" smtClean="0"/>
              <a:t>да </a:t>
            </a:r>
            <a:r>
              <a:rPr lang="en-US" dirty="0" err="1" smtClean="0"/>
              <a:t>може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получат</a:t>
            </a:r>
            <a:r>
              <a:rPr lang="en-US" dirty="0" smtClean="0"/>
              <a:t> </a:t>
            </a:r>
            <a:r>
              <a:rPr lang="en-US" dirty="0" err="1" smtClean="0"/>
              <a:t>правото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bg-BG" dirty="0" smtClean="0"/>
              <a:t>осъществяват надзор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повече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една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bg-BG" dirty="0"/>
              <a:t>.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10</a:t>
            </a:fld>
            <a:endParaRPr lang="bg-BG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bg-BG" b="1" dirty="0" smtClean="0"/>
              <a:t>Норвегия </a:t>
            </a:r>
            <a:r>
              <a:rPr lang="bg-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с</a:t>
            </a:r>
            <a:r>
              <a:rPr lang="en-US" dirty="0" err="1" smtClean="0"/>
              <a:t>лед</a:t>
            </a:r>
            <a:r>
              <a:rPr lang="en-US" dirty="0" smtClean="0"/>
              <a:t> </a:t>
            </a:r>
            <a:r>
              <a:rPr lang="en-US" dirty="0" err="1" smtClean="0"/>
              <a:t>отпадането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правилата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bg-BG" dirty="0" smtClean="0"/>
              <a:t>откриване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аптеки </a:t>
            </a:r>
            <a:r>
              <a:rPr lang="en-US" dirty="0" err="1" smtClean="0"/>
              <a:t>през</a:t>
            </a:r>
            <a:r>
              <a:rPr lang="en-US" dirty="0" smtClean="0"/>
              <a:t> </a:t>
            </a:r>
            <a:r>
              <a:rPr lang="en-US" dirty="0" err="1" smtClean="0"/>
              <a:t>месец</a:t>
            </a:r>
            <a:r>
              <a:rPr lang="en-US" dirty="0" smtClean="0"/>
              <a:t> </a:t>
            </a:r>
            <a:r>
              <a:rPr lang="en-US" dirty="0" err="1" smtClean="0"/>
              <a:t>март</a:t>
            </a:r>
            <a:r>
              <a:rPr lang="en-US" dirty="0" smtClean="0"/>
              <a:t> 2001 г. </a:t>
            </a:r>
            <a:r>
              <a:rPr lang="bg-BG" dirty="0" smtClean="0"/>
              <a:t>се наблюдава</a:t>
            </a:r>
            <a:r>
              <a:rPr lang="en-US" dirty="0" smtClean="0"/>
              <a:t> </a:t>
            </a:r>
            <a:r>
              <a:rPr lang="en-US" dirty="0" err="1" smtClean="0"/>
              <a:t>рязко</a:t>
            </a:r>
            <a:r>
              <a:rPr lang="en-US" dirty="0" smtClean="0"/>
              <a:t> </a:t>
            </a:r>
            <a:r>
              <a:rPr lang="en-US" dirty="0" err="1" smtClean="0"/>
              <a:t>увеличение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броя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новооткритите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. </a:t>
            </a:r>
            <a:r>
              <a:rPr lang="bg-BG" dirty="0" smtClean="0"/>
              <a:t>С</a:t>
            </a:r>
            <a:r>
              <a:rPr lang="en-US" dirty="0" err="1" smtClean="0"/>
              <a:t>ъгласно</a:t>
            </a:r>
            <a:r>
              <a:rPr lang="en-US" dirty="0" smtClean="0"/>
              <a:t> </a:t>
            </a:r>
            <a:r>
              <a:rPr lang="en-US" dirty="0" err="1" smtClean="0"/>
              <a:t>договора</a:t>
            </a:r>
            <a:r>
              <a:rPr lang="en-US" dirty="0" smtClean="0"/>
              <a:t> </a:t>
            </a:r>
            <a:r>
              <a:rPr lang="en-US" dirty="0" err="1" smtClean="0"/>
              <a:t>между</a:t>
            </a:r>
            <a:r>
              <a:rPr lang="en-US" dirty="0" smtClean="0"/>
              <a:t> </a:t>
            </a:r>
            <a:r>
              <a:rPr lang="en-US" dirty="0" err="1" smtClean="0"/>
              <a:t>норвежкото</a:t>
            </a:r>
            <a:r>
              <a:rPr lang="en-US" dirty="0" smtClean="0"/>
              <a:t> </a:t>
            </a:r>
            <a:r>
              <a:rPr lang="en-US" dirty="0" err="1" smtClean="0"/>
              <a:t>Министерство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здравеопазването</a:t>
            </a:r>
            <a:r>
              <a:rPr lang="en-US" dirty="0" smtClean="0"/>
              <a:t> и </a:t>
            </a:r>
            <a:r>
              <a:rPr lang="en-US" dirty="0" err="1" smtClean="0"/>
              <a:t>аптечните</a:t>
            </a:r>
            <a:r>
              <a:rPr lang="en-US" dirty="0" smtClean="0"/>
              <a:t> </a:t>
            </a:r>
            <a:r>
              <a:rPr lang="en-US" dirty="0" err="1" smtClean="0"/>
              <a:t>вериги</a:t>
            </a:r>
            <a:r>
              <a:rPr lang="en-US" dirty="0" smtClean="0"/>
              <a:t>,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последните</a:t>
            </a:r>
            <a:r>
              <a:rPr lang="en-US" dirty="0" smtClean="0"/>
              <a:t> </a:t>
            </a:r>
            <a:r>
              <a:rPr lang="en-US" dirty="0" err="1" smtClean="0"/>
              <a:t>няколко</a:t>
            </a:r>
            <a:r>
              <a:rPr lang="en-US" dirty="0" smtClean="0"/>
              <a:t> </a:t>
            </a:r>
            <a:r>
              <a:rPr lang="en-US" dirty="0" err="1" smtClean="0"/>
              <a:t>години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закривани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в </a:t>
            </a:r>
            <a:r>
              <a:rPr lang="en-US" dirty="0" err="1" smtClean="0"/>
              <a:t>селските</a:t>
            </a:r>
            <a:r>
              <a:rPr lang="en-US" dirty="0" smtClean="0"/>
              <a:t> </a:t>
            </a:r>
            <a:r>
              <a:rPr lang="en-US" dirty="0" err="1" smtClean="0"/>
              <a:t>райони</a:t>
            </a:r>
            <a:r>
              <a:rPr lang="en-US" dirty="0" smtClean="0"/>
              <a:t>,</a:t>
            </a:r>
            <a:r>
              <a:rPr lang="bg-BG" dirty="0" smtClean="0"/>
              <a:t> но</a:t>
            </a:r>
            <a:r>
              <a:rPr lang="en-US" dirty="0" smtClean="0"/>
              <a:t> </a:t>
            </a:r>
            <a:r>
              <a:rPr lang="en-US" dirty="0" err="1" smtClean="0"/>
              <a:t>всяка</a:t>
            </a:r>
            <a:r>
              <a:rPr lang="en-US" dirty="0" smtClean="0"/>
              <a:t> </a:t>
            </a:r>
            <a:r>
              <a:rPr lang="en-US" dirty="0" err="1" smtClean="0"/>
              <a:t>втора</a:t>
            </a:r>
            <a:r>
              <a:rPr lang="en-US" dirty="0" smtClean="0"/>
              <a:t> </a:t>
            </a:r>
            <a:r>
              <a:rPr lang="en-US" dirty="0" err="1" smtClean="0"/>
              <a:t>норвежка</a:t>
            </a:r>
            <a:r>
              <a:rPr lang="en-US" dirty="0" smtClean="0"/>
              <a:t> </a:t>
            </a:r>
            <a:r>
              <a:rPr lang="en-US" dirty="0" err="1" smtClean="0"/>
              <a:t>община</a:t>
            </a:r>
            <a:r>
              <a:rPr lang="en-US" dirty="0" smtClean="0"/>
              <a:t> </a:t>
            </a:r>
            <a:r>
              <a:rPr lang="en-US" dirty="0" err="1" smtClean="0"/>
              <a:t>продължава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е </a:t>
            </a:r>
            <a:r>
              <a:rPr lang="en-US" dirty="0" err="1" smtClean="0"/>
              <a:t>без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bg-BG" dirty="0" smtClean="0"/>
              <a:t>.</a:t>
            </a:r>
            <a:r>
              <a:rPr lang="en-US" dirty="0" smtClean="0"/>
              <a:t> </a:t>
            </a:r>
            <a:r>
              <a:rPr lang="bg-BG" dirty="0" smtClean="0"/>
              <a:t>Б</a:t>
            </a:r>
            <a:r>
              <a:rPr lang="en-US" dirty="0" err="1" smtClean="0"/>
              <a:t>роят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фармацевтите</a:t>
            </a:r>
            <a:r>
              <a:rPr lang="en-US" dirty="0" smtClean="0"/>
              <a:t> и </a:t>
            </a:r>
            <a:r>
              <a:rPr lang="en-US" dirty="0" err="1" smtClean="0"/>
              <a:t>другия</a:t>
            </a:r>
            <a:r>
              <a:rPr lang="en-US" dirty="0" smtClean="0"/>
              <a:t> </a:t>
            </a:r>
            <a:r>
              <a:rPr lang="en-US" dirty="0" err="1" smtClean="0"/>
              <a:t>аптечен</a:t>
            </a:r>
            <a:r>
              <a:rPr lang="en-US" dirty="0" smtClean="0"/>
              <a:t> </a:t>
            </a:r>
            <a:r>
              <a:rPr lang="en-US" dirty="0" err="1" smtClean="0"/>
              <a:t>персонал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може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следва</a:t>
            </a:r>
            <a:r>
              <a:rPr lang="en-US" dirty="0" smtClean="0"/>
              <a:t> </a:t>
            </a:r>
            <a:r>
              <a:rPr lang="en-US" dirty="0" err="1" smtClean="0"/>
              <a:t>голямото</a:t>
            </a:r>
            <a:r>
              <a:rPr lang="en-US" dirty="0" smtClean="0"/>
              <a:t> </a:t>
            </a:r>
            <a:r>
              <a:rPr lang="en-US" dirty="0" err="1" smtClean="0"/>
              <a:t>нарастване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броя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. </a:t>
            </a:r>
            <a:r>
              <a:rPr lang="bg-BG" dirty="0" smtClean="0"/>
              <a:t>В</a:t>
            </a:r>
            <a:r>
              <a:rPr lang="en-US" dirty="0" err="1" smtClean="0"/>
              <a:t>ертикалната</a:t>
            </a:r>
            <a:r>
              <a:rPr lang="en-US" dirty="0" smtClean="0"/>
              <a:t> </a:t>
            </a:r>
            <a:r>
              <a:rPr lang="en-US" dirty="0" err="1" smtClean="0"/>
              <a:t>интеграция</a:t>
            </a:r>
            <a:r>
              <a:rPr lang="en-US" dirty="0" smtClean="0"/>
              <a:t> е </a:t>
            </a:r>
            <a:r>
              <a:rPr lang="en-US" dirty="0" err="1" smtClean="0"/>
              <a:t>другата</a:t>
            </a:r>
            <a:r>
              <a:rPr lang="en-US" dirty="0" smtClean="0"/>
              <a:t> </a:t>
            </a:r>
            <a:r>
              <a:rPr lang="en-US" dirty="0" err="1" smtClean="0"/>
              <a:t>важна</a:t>
            </a:r>
            <a:r>
              <a:rPr lang="en-US" dirty="0" smtClean="0"/>
              <a:t> </a:t>
            </a:r>
            <a:r>
              <a:rPr lang="en-US" dirty="0" err="1" smtClean="0"/>
              <a:t>последица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процеса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дерегулация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аптечния</a:t>
            </a:r>
            <a:r>
              <a:rPr lang="en-US" dirty="0" smtClean="0"/>
              <a:t> </a:t>
            </a:r>
            <a:r>
              <a:rPr lang="en-US" dirty="0" err="1" smtClean="0"/>
              <a:t>сектор</a:t>
            </a:r>
            <a:r>
              <a:rPr lang="en-US" dirty="0" smtClean="0"/>
              <a:t> в </a:t>
            </a:r>
            <a:r>
              <a:rPr lang="en-US" dirty="0" err="1" smtClean="0"/>
              <a:t>Норвегия</a:t>
            </a:r>
            <a:r>
              <a:rPr lang="en-US" dirty="0" smtClean="0"/>
              <a:t>. 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11</a:t>
            </a:fld>
            <a:endParaRPr lang="bg-B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bg-BG" dirty="0" err="1" smtClean="0"/>
              <a:t>К</a:t>
            </a:r>
            <a:r>
              <a:rPr lang="en-US" dirty="0" err="1" smtClean="0"/>
              <a:t>онтролна</a:t>
            </a:r>
            <a:r>
              <a:rPr lang="en-US" dirty="0" smtClean="0"/>
              <a:t> </a:t>
            </a:r>
            <a:r>
              <a:rPr lang="en-US" dirty="0" err="1" smtClean="0"/>
              <a:t>група</a:t>
            </a:r>
            <a:r>
              <a:rPr lang="en-US" dirty="0" smtClean="0"/>
              <a:t> </a:t>
            </a:r>
            <a:r>
              <a:rPr lang="bg-BG" dirty="0" smtClean="0"/>
              <a:t>–</a:t>
            </a:r>
            <a:r>
              <a:rPr lang="en-US" dirty="0" smtClean="0"/>
              <a:t> </a:t>
            </a:r>
            <a:r>
              <a:rPr lang="en-US" b="1" dirty="0" err="1" smtClean="0"/>
              <a:t>Австрия</a:t>
            </a:r>
            <a:r>
              <a:rPr lang="en-US" b="1" dirty="0" smtClean="0"/>
              <a:t>, </a:t>
            </a:r>
            <a:r>
              <a:rPr lang="en-US" b="1" dirty="0" err="1" smtClean="0"/>
              <a:t>Финландия</a:t>
            </a:r>
            <a:r>
              <a:rPr lang="en-US" b="1" dirty="0" smtClean="0"/>
              <a:t> </a:t>
            </a:r>
            <a:r>
              <a:rPr lang="en-US" dirty="0" smtClean="0"/>
              <a:t>и </a:t>
            </a:r>
            <a:r>
              <a:rPr lang="en-US" b="1" dirty="0" err="1" smtClean="0"/>
              <a:t>Испания</a:t>
            </a:r>
            <a:r>
              <a:rPr lang="en-US" b="1" dirty="0" smtClean="0"/>
              <a:t>, </a:t>
            </a:r>
            <a:r>
              <a:rPr lang="en-US" dirty="0" smtClean="0"/>
              <a:t>а </a:t>
            </a:r>
            <a:r>
              <a:rPr lang="en-US" dirty="0" err="1" smtClean="0"/>
              <a:t>Франция</a:t>
            </a:r>
            <a:r>
              <a:rPr lang="en-US" dirty="0" smtClean="0"/>
              <a:t> и </a:t>
            </a:r>
            <a:r>
              <a:rPr lang="en-US" dirty="0" err="1" smtClean="0"/>
              <a:t>Португалия</a:t>
            </a:r>
            <a:r>
              <a:rPr lang="en-US" dirty="0" smtClean="0"/>
              <a:t> </a:t>
            </a:r>
            <a:r>
              <a:rPr lang="bg-BG" dirty="0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ролята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резервни</a:t>
            </a:r>
            <a:r>
              <a:rPr lang="en-US" dirty="0" smtClean="0"/>
              <a:t> </a:t>
            </a:r>
            <a:r>
              <a:rPr lang="en-US" dirty="0" err="1" smtClean="0"/>
              <a:t>държави</a:t>
            </a:r>
            <a:r>
              <a:rPr lang="en-US" dirty="0" smtClean="0"/>
              <a:t>, </a:t>
            </a:r>
            <a:r>
              <a:rPr lang="en-US" dirty="0" err="1" smtClean="0"/>
              <a:t>предоставящи</a:t>
            </a:r>
            <a:r>
              <a:rPr lang="en-US" dirty="0" smtClean="0"/>
              <a:t> </a:t>
            </a:r>
            <a:r>
              <a:rPr lang="en-US" dirty="0" err="1" smtClean="0"/>
              <a:t>допълнителна</a:t>
            </a:r>
            <a:r>
              <a:rPr lang="en-US" dirty="0" smtClean="0"/>
              <a:t> </a:t>
            </a:r>
            <a:r>
              <a:rPr lang="en-US" dirty="0" err="1" smtClean="0"/>
              <a:t>информация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необходимост</a:t>
            </a:r>
            <a:r>
              <a:rPr lang="en-US" dirty="0" smtClean="0"/>
              <a:t>.</a:t>
            </a:r>
            <a:endParaRPr lang="bg-BG" dirty="0" smtClean="0"/>
          </a:p>
          <a:p>
            <a:pPr algn="just"/>
            <a:r>
              <a:rPr lang="en-US" dirty="0" err="1" smtClean="0"/>
              <a:t>Тези</a:t>
            </a:r>
            <a:r>
              <a:rPr lang="en-US" dirty="0" smtClean="0"/>
              <a:t>  </a:t>
            </a:r>
            <a:r>
              <a:rPr lang="en-US" dirty="0" err="1" smtClean="0"/>
              <a:t>държави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характеризират</a:t>
            </a:r>
            <a:r>
              <a:rPr lang="en-US" dirty="0" smtClean="0"/>
              <a:t> с</a:t>
            </a:r>
            <a:r>
              <a:rPr lang="bg-BG" dirty="0" smtClean="0"/>
              <a:t>ъс силна </a:t>
            </a:r>
            <a:r>
              <a:rPr lang="en-US" dirty="0" smtClean="0"/>
              <a:t> </a:t>
            </a:r>
            <a:r>
              <a:rPr lang="en-US" dirty="0" err="1" smtClean="0"/>
              <a:t>регулаци</a:t>
            </a:r>
            <a:r>
              <a:rPr lang="bg-BG" dirty="0" smtClean="0"/>
              <a:t>я</a:t>
            </a:r>
            <a:r>
              <a:rPr lang="en-US" dirty="0" smtClean="0"/>
              <a:t> в</a:t>
            </a:r>
            <a:r>
              <a:rPr lang="bg-BG" dirty="0" smtClean="0"/>
              <a:t> областта на</a:t>
            </a:r>
            <a:r>
              <a:rPr lang="en-US" dirty="0" smtClean="0"/>
              <a:t> </a:t>
            </a:r>
            <a:r>
              <a:rPr lang="en-US" dirty="0" err="1" smtClean="0"/>
              <a:t>аптечния</a:t>
            </a:r>
            <a:r>
              <a:rPr lang="en-US" dirty="0" smtClean="0"/>
              <a:t> </a:t>
            </a:r>
            <a:r>
              <a:rPr lang="en-US" dirty="0" err="1" smtClean="0"/>
              <a:t>сектор</a:t>
            </a:r>
            <a:r>
              <a:rPr lang="en-US" dirty="0" smtClean="0"/>
              <a:t>. </a:t>
            </a:r>
            <a:r>
              <a:rPr lang="en-US" dirty="0" err="1" smtClean="0"/>
              <a:t>Всички</a:t>
            </a:r>
            <a:r>
              <a:rPr lang="en-US" dirty="0" smtClean="0"/>
              <a:t> </a:t>
            </a:r>
            <a:r>
              <a:rPr lang="en-US" dirty="0" err="1" smtClean="0"/>
              <a:t>те</a:t>
            </a:r>
            <a:r>
              <a:rPr lang="en-US" dirty="0" smtClean="0"/>
              <a:t> </a:t>
            </a:r>
            <a:r>
              <a:rPr lang="en-US" dirty="0" err="1" smtClean="0"/>
              <a:t>имат</a:t>
            </a:r>
            <a:r>
              <a:rPr lang="en-US" dirty="0" smtClean="0"/>
              <a:t> </a:t>
            </a:r>
            <a:r>
              <a:rPr lang="en-US" dirty="0" err="1" smtClean="0"/>
              <a:t>нормативни</a:t>
            </a:r>
            <a:r>
              <a:rPr lang="en-US" dirty="0" smtClean="0"/>
              <a:t> </a:t>
            </a:r>
            <a:r>
              <a:rPr lang="en-US" dirty="0" err="1" smtClean="0"/>
              <a:t>критерии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откриване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</a:t>
            </a:r>
            <a:r>
              <a:rPr lang="bg-BG" dirty="0" smtClean="0"/>
              <a:t>/обслужвано  население  и разстояние между аптеките/,</a:t>
            </a:r>
            <a:r>
              <a:rPr lang="en-US" dirty="0" smtClean="0"/>
              <a:t> </a:t>
            </a:r>
            <a:r>
              <a:rPr lang="en-US" dirty="0" err="1" smtClean="0"/>
              <a:t>допускат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бъдат</a:t>
            </a:r>
            <a:r>
              <a:rPr lang="en-US" dirty="0" smtClean="0"/>
              <a:t> </a:t>
            </a:r>
            <a:r>
              <a:rPr lang="en-US" dirty="0" err="1" smtClean="0"/>
              <a:t>собственост</a:t>
            </a:r>
            <a:r>
              <a:rPr lang="en-US" dirty="0" smtClean="0"/>
              <a:t> </a:t>
            </a:r>
            <a:r>
              <a:rPr lang="en-US" dirty="0" err="1" smtClean="0"/>
              <a:t>единствено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фармацевти</a:t>
            </a:r>
            <a:r>
              <a:rPr lang="en-US" dirty="0" smtClean="0"/>
              <a:t> и </a:t>
            </a:r>
            <a:r>
              <a:rPr lang="en-US" dirty="0" err="1" smtClean="0"/>
              <a:t>забраняват</a:t>
            </a:r>
            <a:r>
              <a:rPr lang="en-US" dirty="0" smtClean="0"/>
              <a:t> </a:t>
            </a:r>
            <a:r>
              <a:rPr lang="en-US" dirty="0" err="1" smtClean="0"/>
              <a:t>наличието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множество</a:t>
            </a:r>
            <a:r>
              <a:rPr lang="en-US" dirty="0" smtClean="0"/>
              <a:t> </a:t>
            </a:r>
            <a:r>
              <a:rPr lang="en-US" dirty="0" err="1" smtClean="0"/>
              <a:t>собственици</a:t>
            </a:r>
            <a:r>
              <a:rPr lang="en-US" dirty="0" smtClean="0"/>
              <a:t>.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12</a:t>
            </a:fld>
            <a:endParaRPr lang="bg-BG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 err="1" smtClean="0"/>
              <a:t>Достъпността</a:t>
            </a:r>
            <a:r>
              <a:rPr lang="en-US" sz="2400" b="1" dirty="0" smtClean="0"/>
              <a:t> </a:t>
            </a:r>
            <a:r>
              <a:rPr lang="bg-BG" sz="2400" b="1" dirty="0" smtClean="0"/>
              <a:t>– </a:t>
            </a:r>
            <a:r>
              <a:rPr lang="en-US" sz="2400" b="1" dirty="0" err="1" smtClean="0"/>
              <a:t>основен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показател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за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оценяване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на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аптечните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услуги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Дерегулацията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правилата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откриване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в</a:t>
            </a:r>
            <a:r>
              <a:rPr lang="bg-BG" dirty="0" smtClean="0"/>
              <a:t>оди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голямо</a:t>
            </a:r>
            <a:r>
              <a:rPr lang="en-US" dirty="0" smtClean="0"/>
              <a:t> </a:t>
            </a:r>
            <a:r>
              <a:rPr lang="en-US" dirty="0" err="1" smtClean="0"/>
              <a:t>увеличение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броя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bg-BG" dirty="0" smtClean="0"/>
              <a:t> като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bg-BG" dirty="0" smtClean="0"/>
              <a:t>к</a:t>
            </a:r>
            <a:r>
              <a:rPr lang="en-US" dirty="0" err="1" smtClean="0"/>
              <a:t>риват</a:t>
            </a:r>
            <a:r>
              <a:rPr lang="en-US" dirty="0" smtClean="0"/>
              <a:t> </a:t>
            </a:r>
            <a:r>
              <a:rPr lang="en-US" dirty="0" err="1" smtClean="0"/>
              <a:t>предимно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атрактивни</a:t>
            </a:r>
            <a:r>
              <a:rPr lang="en-US" dirty="0" smtClean="0"/>
              <a:t> </a:t>
            </a:r>
            <a:r>
              <a:rPr lang="en-US" dirty="0" err="1" smtClean="0"/>
              <a:t>места</a:t>
            </a:r>
            <a:r>
              <a:rPr lang="en-US" dirty="0" smtClean="0"/>
              <a:t>, </a:t>
            </a:r>
            <a:r>
              <a:rPr lang="en-US" dirty="0" err="1" smtClean="0"/>
              <a:t>главно</a:t>
            </a:r>
            <a:r>
              <a:rPr lang="en-US" dirty="0" smtClean="0"/>
              <a:t> в </a:t>
            </a:r>
            <a:r>
              <a:rPr lang="bg-BG" dirty="0" smtClean="0"/>
              <a:t>централните райони в</a:t>
            </a:r>
            <a:r>
              <a:rPr lang="en-US" dirty="0" smtClean="0"/>
              <a:t> </a:t>
            </a:r>
            <a:r>
              <a:rPr lang="en-US" dirty="0" err="1" smtClean="0"/>
              <a:t>градове</a:t>
            </a:r>
            <a:r>
              <a:rPr lang="bg-BG" dirty="0" smtClean="0"/>
              <a:t>те.</a:t>
            </a:r>
          </a:p>
          <a:p>
            <a:pPr algn="just"/>
            <a:r>
              <a:rPr lang="en-US" dirty="0" err="1" smtClean="0"/>
              <a:t>Норвегия</a:t>
            </a:r>
            <a:r>
              <a:rPr lang="en-US" dirty="0" smtClean="0"/>
              <a:t> </a:t>
            </a:r>
            <a:r>
              <a:rPr lang="en-US" dirty="0" err="1" smtClean="0"/>
              <a:t>все</a:t>
            </a:r>
            <a:r>
              <a:rPr lang="en-US" dirty="0" smtClean="0"/>
              <a:t> </a:t>
            </a:r>
            <a:r>
              <a:rPr lang="en-US" dirty="0" err="1" smtClean="0"/>
              <a:t>още</a:t>
            </a:r>
            <a:r>
              <a:rPr lang="en-US" dirty="0" smtClean="0"/>
              <a:t> </a:t>
            </a:r>
            <a:r>
              <a:rPr lang="en-US" dirty="0" err="1" smtClean="0"/>
              <a:t>изостава</a:t>
            </a:r>
            <a:r>
              <a:rPr lang="en-US" dirty="0" smtClean="0"/>
              <a:t> с </a:t>
            </a:r>
            <a:r>
              <a:rPr lang="en-US" dirty="0" err="1" smtClean="0"/>
              <a:t>оглед</a:t>
            </a:r>
            <a:r>
              <a:rPr lang="en-US" dirty="0" smtClean="0"/>
              <a:t> </a:t>
            </a:r>
            <a:r>
              <a:rPr lang="en-US" dirty="0" err="1" smtClean="0"/>
              <a:t>гъстотата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(8500 </a:t>
            </a:r>
            <a:r>
              <a:rPr lang="en-US" dirty="0" err="1" smtClean="0"/>
              <a:t>жители</a:t>
            </a:r>
            <a:r>
              <a:rPr lang="en-US" dirty="0" smtClean="0"/>
              <a:t> </a:t>
            </a:r>
            <a:r>
              <a:rPr lang="bg-BG" dirty="0" smtClean="0"/>
              <a:t>обслужвани от една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). </a:t>
            </a:r>
            <a:r>
              <a:rPr lang="en-US" dirty="0" err="1" smtClean="0"/>
              <a:t>Най-ниското</a:t>
            </a:r>
            <a:r>
              <a:rPr lang="en-US" dirty="0" smtClean="0"/>
              <a:t> </a:t>
            </a:r>
            <a:r>
              <a:rPr lang="en-US" dirty="0" err="1" smtClean="0"/>
              <a:t>съотношение</a:t>
            </a:r>
            <a:r>
              <a:rPr lang="en-US" dirty="0" smtClean="0"/>
              <a:t> </a:t>
            </a:r>
            <a:r>
              <a:rPr lang="bg-BG" dirty="0" smtClean="0"/>
              <a:t>брой</a:t>
            </a:r>
            <a:r>
              <a:rPr lang="en-US" dirty="0" smtClean="0"/>
              <a:t> </a:t>
            </a:r>
            <a:r>
              <a:rPr lang="en-US" dirty="0" err="1" smtClean="0"/>
              <a:t>жители</a:t>
            </a:r>
            <a:r>
              <a:rPr lang="en-US" dirty="0" smtClean="0"/>
              <a:t> </a:t>
            </a:r>
            <a:r>
              <a:rPr lang="bg-BG" dirty="0" smtClean="0"/>
              <a:t>н</a:t>
            </a:r>
            <a:r>
              <a:rPr lang="en-US" dirty="0" smtClean="0"/>
              <a:t>а </a:t>
            </a:r>
            <a:r>
              <a:rPr lang="en-US" dirty="0" err="1" smtClean="0"/>
              <a:t>една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е в </a:t>
            </a:r>
            <a:r>
              <a:rPr lang="en-US" dirty="0" err="1" smtClean="0"/>
              <a:t>Испания</a:t>
            </a:r>
            <a:r>
              <a:rPr lang="en-US" dirty="0" smtClean="0"/>
              <a:t> (2050); </a:t>
            </a:r>
            <a:r>
              <a:rPr lang="en-US" dirty="0" err="1" smtClean="0"/>
              <a:t>следвана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Ирландия</a:t>
            </a:r>
            <a:r>
              <a:rPr lang="en-US" dirty="0" smtClean="0"/>
              <a:t> (3000) и </a:t>
            </a:r>
            <a:r>
              <a:rPr lang="en-US" dirty="0" err="1" smtClean="0"/>
              <a:t>Австрия</a:t>
            </a:r>
            <a:r>
              <a:rPr lang="en-US" dirty="0" smtClean="0"/>
              <a:t> (3700). </a:t>
            </a:r>
            <a:r>
              <a:rPr lang="en-US" dirty="0" err="1" smtClean="0"/>
              <a:t>Нарастването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гъстотата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е </a:t>
            </a:r>
            <a:r>
              <a:rPr lang="en-US" dirty="0" err="1" smtClean="0"/>
              <a:t>по-скоро</a:t>
            </a:r>
            <a:r>
              <a:rPr lang="en-US" dirty="0" smtClean="0"/>
              <a:t> </a:t>
            </a:r>
            <a:r>
              <a:rPr lang="en-US" dirty="0" err="1" smtClean="0"/>
              <a:t>устойчиво</a:t>
            </a:r>
            <a:r>
              <a:rPr lang="en-US" dirty="0" smtClean="0"/>
              <a:t> в </a:t>
            </a:r>
            <a:r>
              <a:rPr lang="en-US" dirty="0" err="1" smtClean="0"/>
              <a:t>Испания</a:t>
            </a:r>
            <a:r>
              <a:rPr lang="en-US" dirty="0" smtClean="0"/>
              <a:t> и </a:t>
            </a:r>
            <a:r>
              <a:rPr lang="en-US" dirty="0" err="1" smtClean="0"/>
              <a:t>Австрия</a:t>
            </a:r>
            <a:r>
              <a:rPr lang="en-US" dirty="0" smtClean="0"/>
              <a:t>.</a:t>
            </a:r>
            <a:endParaRPr lang="bg-BG" dirty="0" smtClean="0"/>
          </a:p>
          <a:p>
            <a:pPr algn="just"/>
            <a:r>
              <a:rPr lang="bg-BG" dirty="0" err="1" smtClean="0"/>
              <a:t>Н</a:t>
            </a:r>
            <a:r>
              <a:rPr lang="en-US" dirty="0" err="1" smtClean="0"/>
              <a:t>епосредствената</a:t>
            </a:r>
            <a:r>
              <a:rPr lang="en-US" dirty="0" smtClean="0"/>
              <a:t> </a:t>
            </a:r>
            <a:r>
              <a:rPr lang="en-US" dirty="0" err="1" smtClean="0"/>
              <a:t>наличност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лекарства</a:t>
            </a:r>
            <a:r>
              <a:rPr lang="en-US" dirty="0" smtClean="0"/>
              <a:t> е </a:t>
            </a:r>
            <a:r>
              <a:rPr lang="en-US" dirty="0" err="1" smtClean="0"/>
              <a:t>най-добре</a:t>
            </a:r>
            <a:r>
              <a:rPr lang="en-US" dirty="0" smtClean="0"/>
              <a:t> </a:t>
            </a:r>
            <a:r>
              <a:rPr lang="en-US" dirty="0" err="1" smtClean="0"/>
              <a:t>гарантирана</a:t>
            </a:r>
            <a:r>
              <a:rPr lang="en-US" dirty="0" smtClean="0"/>
              <a:t> в </a:t>
            </a:r>
            <a:r>
              <a:rPr lang="en-US" dirty="0" err="1" smtClean="0"/>
              <a:t>Австрия</a:t>
            </a:r>
            <a:r>
              <a:rPr lang="en-US" dirty="0" smtClean="0"/>
              <a:t> и </a:t>
            </a:r>
            <a:r>
              <a:rPr lang="en-US" dirty="0" err="1" smtClean="0"/>
              <a:t>Финландия</a:t>
            </a:r>
            <a:r>
              <a:rPr lang="en-US" dirty="0" smtClean="0"/>
              <a:t>, </a:t>
            </a:r>
            <a:r>
              <a:rPr lang="en-US" dirty="0" err="1" smtClean="0"/>
              <a:t>следвани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Испания</a:t>
            </a:r>
            <a:r>
              <a:rPr lang="en-US" dirty="0" smtClean="0"/>
              <a:t> и </a:t>
            </a:r>
            <a:r>
              <a:rPr lang="en-US" dirty="0" err="1" smtClean="0"/>
              <a:t>Нидерландия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13</a:t>
            </a:fld>
            <a:endParaRPr lang="bg-B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 err="1" smtClean="0"/>
              <a:t>Господстващо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положение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на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пазара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вследствие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на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вертикална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интеграция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В </a:t>
            </a:r>
            <a:r>
              <a:rPr lang="en-US" dirty="0" err="1" smtClean="0"/>
              <a:t>държавите</a:t>
            </a:r>
            <a:r>
              <a:rPr lang="en-US" dirty="0" smtClean="0"/>
              <a:t> с </a:t>
            </a:r>
            <a:r>
              <a:rPr lang="bg-BG" dirty="0" smtClean="0"/>
              <a:t>установена </a:t>
            </a:r>
            <a:r>
              <a:rPr lang="en-US" dirty="0" err="1" smtClean="0"/>
              <a:t>регулация</a:t>
            </a:r>
            <a:r>
              <a:rPr lang="en-US" dirty="0" smtClean="0"/>
              <a:t> (</a:t>
            </a:r>
            <a:r>
              <a:rPr lang="en-US" dirty="0" err="1" smtClean="0"/>
              <a:t>Австрия</a:t>
            </a:r>
            <a:r>
              <a:rPr lang="en-US" dirty="0" smtClean="0"/>
              <a:t>, </a:t>
            </a:r>
            <a:r>
              <a:rPr lang="en-US" dirty="0" err="1" smtClean="0"/>
              <a:t>Финландия</a:t>
            </a:r>
            <a:r>
              <a:rPr lang="en-US" dirty="0" smtClean="0"/>
              <a:t> и </a:t>
            </a:r>
            <a:r>
              <a:rPr lang="en-US" dirty="0" err="1" smtClean="0"/>
              <a:t>Испания</a:t>
            </a:r>
            <a:r>
              <a:rPr lang="en-US" dirty="0" smtClean="0"/>
              <a:t>) </a:t>
            </a:r>
            <a:r>
              <a:rPr lang="en-US" dirty="0" err="1" smtClean="0"/>
              <a:t>всяка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е </a:t>
            </a:r>
            <a:r>
              <a:rPr lang="en-US" dirty="0" err="1" smtClean="0"/>
              <a:t>собственост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независим</a:t>
            </a:r>
            <a:r>
              <a:rPr lang="en-US" dirty="0" smtClean="0"/>
              <a:t> </a:t>
            </a:r>
            <a:r>
              <a:rPr lang="en-US" dirty="0" err="1" smtClean="0"/>
              <a:t>фармацевт</a:t>
            </a:r>
            <a:r>
              <a:rPr lang="en-US" dirty="0" smtClean="0"/>
              <a:t>. В </a:t>
            </a:r>
            <a:r>
              <a:rPr lang="en-US" dirty="0" err="1" smtClean="0"/>
              <a:t>Ирландия</a:t>
            </a:r>
            <a:r>
              <a:rPr lang="en-US" dirty="0" smtClean="0"/>
              <a:t> и </a:t>
            </a:r>
            <a:r>
              <a:rPr lang="en-US" dirty="0" err="1" smtClean="0"/>
              <a:t>Нидерландия</a:t>
            </a:r>
            <a:r>
              <a:rPr lang="en-US" dirty="0" smtClean="0"/>
              <a:t> </a:t>
            </a:r>
            <a:r>
              <a:rPr lang="en-US" dirty="0" err="1" smtClean="0"/>
              <a:t>съответно</a:t>
            </a:r>
            <a:r>
              <a:rPr lang="en-US" dirty="0" smtClean="0"/>
              <a:t> 90% и 77%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собственост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фармацевти</a:t>
            </a:r>
            <a:r>
              <a:rPr lang="bg-BG" dirty="0" smtClean="0"/>
              <a:t>.</a:t>
            </a:r>
          </a:p>
          <a:p>
            <a:pPr algn="just"/>
            <a:r>
              <a:rPr lang="bg-BG" dirty="0" smtClean="0"/>
              <a:t>П</a:t>
            </a:r>
            <a:r>
              <a:rPr lang="en-US" dirty="0" err="1" smtClean="0"/>
              <a:t>азарна</a:t>
            </a:r>
            <a:r>
              <a:rPr lang="bg-BG" dirty="0" smtClean="0"/>
              <a:t>та</a:t>
            </a:r>
            <a:r>
              <a:rPr lang="en-US" dirty="0" smtClean="0"/>
              <a:t> </a:t>
            </a:r>
            <a:r>
              <a:rPr lang="en-US" dirty="0" err="1" smtClean="0"/>
              <a:t>власт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търговците</a:t>
            </a:r>
            <a:r>
              <a:rPr lang="en-US" dirty="0" smtClean="0"/>
              <a:t> 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едро</a:t>
            </a:r>
            <a:r>
              <a:rPr lang="en-US" dirty="0" smtClean="0"/>
              <a:t> </a:t>
            </a:r>
            <a:r>
              <a:rPr lang="bg-BG" dirty="0" smtClean="0"/>
              <a:t>с </a:t>
            </a:r>
            <a:r>
              <a:rPr lang="en-US" dirty="0" err="1" smtClean="0"/>
              <a:t>лекарства</a:t>
            </a:r>
            <a:r>
              <a:rPr lang="en-US" dirty="0" smtClean="0"/>
              <a:t> в </a:t>
            </a:r>
            <a:r>
              <a:rPr lang="en-US" dirty="0" err="1" smtClean="0"/>
              <a:t>аптечния</a:t>
            </a:r>
            <a:r>
              <a:rPr lang="en-US" dirty="0" smtClean="0"/>
              <a:t> </a:t>
            </a:r>
            <a:r>
              <a:rPr lang="en-US" dirty="0" err="1" smtClean="0"/>
              <a:t>сектор</a:t>
            </a:r>
            <a:r>
              <a:rPr lang="en-US" dirty="0" smtClean="0"/>
              <a:t> е</a:t>
            </a:r>
            <a:r>
              <a:rPr lang="bg-BG" dirty="0" smtClean="0"/>
              <a:t> много силна</a:t>
            </a:r>
            <a:r>
              <a:rPr lang="en-US" dirty="0" smtClean="0"/>
              <a:t> в </a:t>
            </a:r>
            <a:r>
              <a:rPr lang="en-US" dirty="0" err="1" smtClean="0"/>
              <a:t>Норвегия</a:t>
            </a:r>
            <a:r>
              <a:rPr lang="en-US" dirty="0" smtClean="0"/>
              <a:t>, </a:t>
            </a:r>
            <a:r>
              <a:rPr lang="en-US" dirty="0" err="1" smtClean="0"/>
              <a:t>само</a:t>
            </a:r>
            <a:r>
              <a:rPr lang="en-US" dirty="0" smtClean="0"/>
              <a:t> 19%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собственост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фармацевти</a:t>
            </a:r>
            <a:r>
              <a:rPr lang="en-US" dirty="0" smtClean="0"/>
              <a:t>. </a:t>
            </a:r>
            <a:r>
              <a:rPr lang="bg-BG" dirty="0" smtClean="0"/>
              <a:t>Към настоящия момент</a:t>
            </a:r>
            <a:r>
              <a:rPr lang="en-US" dirty="0" smtClean="0"/>
              <a:t> </a:t>
            </a:r>
            <a:r>
              <a:rPr lang="en-US" dirty="0" err="1" smtClean="0"/>
              <a:t>едва</a:t>
            </a:r>
            <a:r>
              <a:rPr lang="en-US" dirty="0" smtClean="0"/>
              <a:t> 2%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всички</a:t>
            </a:r>
            <a:r>
              <a:rPr lang="en-US" dirty="0" smtClean="0"/>
              <a:t> </a:t>
            </a:r>
            <a:r>
              <a:rPr lang="en-US" dirty="0" err="1" smtClean="0"/>
              <a:t>норвежки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част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аптечна</a:t>
            </a:r>
            <a:r>
              <a:rPr lang="en-US" dirty="0" smtClean="0"/>
              <a:t> </a:t>
            </a:r>
            <a:r>
              <a:rPr lang="en-US" dirty="0" err="1" smtClean="0"/>
              <a:t>верига</a:t>
            </a:r>
            <a:r>
              <a:rPr lang="en-US" dirty="0" smtClean="0"/>
              <a:t>, </a:t>
            </a:r>
            <a:r>
              <a:rPr lang="en-US" dirty="0" err="1" smtClean="0"/>
              <a:t>докато</a:t>
            </a:r>
            <a:r>
              <a:rPr lang="en-US" dirty="0" smtClean="0"/>
              <a:t> </a:t>
            </a:r>
            <a:r>
              <a:rPr lang="en-US" dirty="0" err="1" smtClean="0"/>
              <a:t>цифрата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Ирландия</a:t>
            </a:r>
            <a:r>
              <a:rPr lang="en-US" dirty="0" smtClean="0"/>
              <a:t> и </a:t>
            </a:r>
            <a:r>
              <a:rPr lang="en-US" dirty="0" err="1" smtClean="0"/>
              <a:t>Нидерландия</a:t>
            </a:r>
            <a:r>
              <a:rPr lang="en-US" dirty="0" smtClean="0"/>
              <a:t> е </a:t>
            </a:r>
            <a:r>
              <a:rPr lang="en-US" dirty="0" err="1" smtClean="0"/>
              <a:t>съответно</a:t>
            </a:r>
            <a:r>
              <a:rPr lang="en-US" dirty="0" smtClean="0"/>
              <a:t> </a:t>
            </a:r>
            <a:r>
              <a:rPr lang="en-US" dirty="0" err="1" smtClean="0"/>
              <a:t>около</a:t>
            </a:r>
            <a:r>
              <a:rPr lang="en-US" dirty="0" smtClean="0"/>
              <a:t> 25% и 70%.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14</a:t>
            </a:fld>
            <a:endParaRPr lang="bg-BG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/>
              <a:t>ДЕРЕГУЛАЦИЯ – ПОСЛЕДИЦИ 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създаване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господстващо</a:t>
            </a:r>
            <a:r>
              <a:rPr lang="en-US" dirty="0" smtClean="0"/>
              <a:t> </a:t>
            </a:r>
            <a:r>
              <a:rPr lang="en-US" dirty="0" err="1" smtClean="0"/>
              <a:t>пазарно</a:t>
            </a:r>
            <a:r>
              <a:rPr lang="en-US" dirty="0" smtClean="0"/>
              <a:t> </a:t>
            </a:r>
            <a:r>
              <a:rPr lang="en-US" dirty="0" err="1" smtClean="0"/>
              <a:t>положение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определени</a:t>
            </a:r>
            <a:r>
              <a:rPr lang="en-US" dirty="0" smtClean="0"/>
              <a:t> </a:t>
            </a:r>
            <a:r>
              <a:rPr lang="en-US" dirty="0" err="1" smtClean="0"/>
              <a:t>предприятия</a:t>
            </a:r>
            <a:r>
              <a:rPr lang="bg-BG" dirty="0" smtClean="0"/>
              <a:t>;</a:t>
            </a:r>
          </a:p>
          <a:p>
            <a:pPr algn="just"/>
            <a:r>
              <a:rPr lang="en-US" dirty="0" err="1" smtClean="0"/>
              <a:t>поддържане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по-ниски</a:t>
            </a:r>
            <a:r>
              <a:rPr lang="en-US" dirty="0" smtClean="0"/>
              <a:t> </a:t>
            </a:r>
            <a:r>
              <a:rPr lang="en-US" dirty="0" err="1" smtClean="0"/>
              <a:t>наличности</a:t>
            </a:r>
            <a:r>
              <a:rPr lang="en-US" dirty="0" smtClean="0"/>
              <a:t>,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ограничаване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достъпа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ЛП</a:t>
            </a:r>
            <a:r>
              <a:rPr lang="bg-BG" dirty="0" smtClean="0"/>
              <a:t>;</a:t>
            </a:r>
          </a:p>
          <a:p>
            <a:pPr algn="just"/>
            <a:r>
              <a:rPr lang="en-US" dirty="0" err="1" smtClean="0"/>
              <a:t>намаляване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bg-BG" dirty="0" smtClean="0"/>
              <a:t>кадровото</a:t>
            </a:r>
            <a:r>
              <a:rPr lang="en-US" dirty="0" smtClean="0"/>
              <a:t> </a:t>
            </a:r>
            <a:r>
              <a:rPr lang="en-US" dirty="0" err="1" smtClean="0"/>
              <a:t>обезпечаване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с </a:t>
            </a:r>
            <a:r>
              <a:rPr lang="en-US" dirty="0" err="1" smtClean="0"/>
              <a:t>квалифициран</a:t>
            </a:r>
            <a:r>
              <a:rPr lang="en-US" dirty="0" smtClean="0"/>
              <a:t> </a:t>
            </a:r>
            <a:r>
              <a:rPr lang="en-US" dirty="0" err="1" smtClean="0"/>
              <a:t>персонал</a:t>
            </a:r>
            <a:r>
              <a:rPr lang="bg-BG" dirty="0" smtClean="0"/>
              <a:t>;</a:t>
            </a:r>
          </a:p>
          <a:p>
            <a:pPr algn="just"/>
            <a:r>
              <a:rPr lang="en-US" dirty="0" err="1" smtClean="0"/>
              <a:t>съсредоточаване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само</a:t>
            </a:r>
            <a:r>
              <a:rPr lang="en-US" dirty="0" smtClean="0"/>
              <a:t> в </a:t>
            </a:r>
            <a:r>
              <a:rPr lang="en-US" dirty="0" err="1" smtClean="0"/>
              <a:t>определени</a:t>
            </a:r>
            <a:r>
              <a:rPr lang="en-US" dirty="0" smtClean="0"/>
              <a:t> </a:t>
            </a:r>
            <a:r>
              <a:rPr lang="en-US" dirty="0" err="1" smtClean="0"/>
              <a:t>населени</a:t>
            </a:r>
            <a:r>
              <a:rPr lang="en-US" dirty="0" smtClean="0"/>
              <a:t> </a:t>
            </a:r>
            <a:r>
              <a:rPr lang="en-US" dirty="0" err="1" smtClean="0"/>
              <a:t>места</a:t>
            </a:r>
            <a:r>
              <a:rPr lang="bg-BG" dirty="0" smtClean="0"/>
              <a:t>;</a:t>
            </a:r>
          </a:p>
          <a:p>
            <a:pPr algn="just"/>
            <a:r>
              <a:rPr lang="en-US" dirty="0" err="1" smtClean="0"/>
              <a:t>силно</a:t>
            </a:r>
            <a:r>
              <a:rPr lang="en-US" dirty="0" smtClean="0"/>
              <a:t> </a:t>
            </a:r>
            <a:r>
              <a:rPr lang="en-US" dirty="0" err="1" smtClean="0"/>
              <a:t>намаляване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общата</a:t>
            </a:r>
            <a:r>
              <a:rPr lang="en-US" dirty="0" smtClean="0"/>
              <a:t> </a:t>
            </a:r>
            <a:r>
              <a:rPr lang="en-US" dirty="0" err="1" smtClean="0"/>
              <a:t>удовлетвореност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аптечния</a:t>
            </a:r>
            <a:r>
              <a:rPr lang="en-US" dirty="0" smtClean="0"/>
              <a:t> </a:t>
            </a:r>
            <a:r>
              <a:rPr lang="en-US" dirty="0" err="1" smtClean="0"/>
              <a:t>персонал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труда</a:t>
            </a:r>
            <a:r>
              <a:rPr lang="bg-BG" dirty="0" smtClean="0"/>
              <a:t>;</a:t>
            </a:r>
          </a:p>
          <a:p>
            <a:pPr algn="just"/>
            <a:r>
              <a:rPr lang="en-US" dirty="0" smtClean="0"/>
              <a:t>в </a:t>
            </a:r>
            <a:r>
              <a:rPr lang="en-US" dirty="0" err="1" smtClean="0"/>
              <a:t>никоя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шестте</a:t>
            </a:r>
            <a:r>
              <a:rPr lang="en-US" dirty="0" smtClean="0"/>
              <a:t> </a:t>
            </a:r>
            <a:r>
              <a:rPr lang="en-US" dirty="0" err="1" smtClean="0"/>
              <a:t>държави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наблюдава</a:t>
            </a:r>
            <a:r>
              <a:rPr lang="en-US" dirty="0" smtClean="0"/>
              <a:t> </a:t>
            </a:r>
            <a:r>
              <a:rPr lang="en-US" dirty="0" err="1" smtClean="0"/>
              <a:t>отчетлив</a:t>
            </a:r>
            <a:r>
              <a:rPr lang="en-US" dirty="0" smtClean="0"/>
              <a:t> </a:t>
            </a:r>
            <a:r>
              <a:rPr lang="en-US" dirty="0" err="1" smtClean="0"/>
              <a:t>спад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цената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поне</a:t>
            </a:r>
            <a:r>
              <a:rPr lang="en-US" dirty="0" smtClean="0"/>
              <a:t> </a:t>
            </a:r>
            <a:r>
              <a:rPr lang="en-US" dirty="0" err="1" smtClean="0"/>
              <a:t>два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подбрани</a:t>
            </a:r>
            <a:r>
              <a:rPr lang="en-US" dirty="0" smtClean="0"/>
              <a:t> </a:t>
            </a:r>
            <a:r>
              <a:rPr lang="en-US" dirty="0" err="1" smtClean="0"/>
              <a:t>продукти</a:t>
            </a:r>
            <a:r>
              <a:rPr lang="en-US" dirty="0" smtClean="0"/>
              <a:t> </a:t>
            </a:r>
            <a:r>
              <a:rPr lang="en-US" dirty="0" err="1" smtClean="0"/>
              <a:t>без</a:t>
            </a:r>
            <a:r>
              <a:rPr lang="en-US" dirty="0" smtClean="0"/>
              <a:t> </a:t>
            </a:r>
            <a:r>
              <a:rPr lang="en-US" dirty="0" err="1" smtClean="0"/>
              <a:t>рецепта</a:t>
            </a:r>
            <a:r>
              <a:rPr lang="bg-BG" dirty="0" smtClean="0"/>
              <a:t>;</a:t>
            </a:r>
          </a:p>
          <a:p>
            <a:pPr algn="just"/>
            <a:r>
              <a:rPr lang="bg-BG" dirty="0" smtClean="0"/>
              <a:t>п</a:t>
            </a:r>
            <a:r>
              <a:rPr lang="en-US" dirty="0" err="1" smtClean="0"/>
              <a:t>ри</a:t>
            </a:r>
            <a:r>
              <a:rPr lang="en-US" dirty="0" smtClean="0"/>
              <a:t> </a:t>
            </a:r>
            <a:r>
              <a:rPr lang="en-US" dirty="0" err="1" smtClean="0"/>
              <a:t>сравнението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измерими</a:t>
            </a:r>
            <a:r>
              <a:rPr lang="en-US" dirty="0" smtClean="0"/>
              <a:t> </a:t>
            </a:r>
            <a:r>
              <a:rPr lang="en-US" dirty="0" err="1" smtClean="0"/>
              <a:t>показатели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достъпността</a:t>
            </a:r>
            <a:r>
              <a:rPr lang="en-US" dirty="0" smtClean="0"/>
              <a:t>, </a:t>
            </a:r>
            <a:r>
              <a:rPr lang="en-US" dirty="0" err="1" smtClean="0"/>
              <a:t>качеството</a:t>
            </a:r>
            <a:r>
              <a:rPr lang="en-US" dirty="0" smtClean="0"/>
              <a:t> и </a:t>
            </a:r>
            <a:r>
              <a:rPr lang="en-US" dirty="0" err="1" smtClean="0"/>
              <a:t>разходите</a:t>
            </a:r>
            <a:r>
              <a:rPr lang="en-US" dirty="0" smtClean="0"/>
              <a:t>, </a:t>
            </a:r>
            <a:r>
              <a:rPr lang="en-US" dirty="0" err="1" smtClean="0"/>
              <a:t>някои</a:t>
            </a:r>
            <a:r>
              <a:rPr lang="en-US" dirty="0" smtClean="0"/>
              <a:t> </a:t>
            </a:r>
            <a:r>
              <a:rPr lang="en-US" dirty="0" err="1" smtClean="0"/>
              <a:t>държави</a:t>
            </a:r>
            <a:r>
              <a:rPr lang="en-US" dirty="0" smtClean="0"/>
              <a:t> (в </a:t>
            </a:r>
            <a:r>
              <a:rPr lang="en-US" dirty="0" err="1" smtClean="0"/>
              <a:t>по-голяма</a:t>
            </a:r>
            <a:r>
              <a:rPr lang="en-US" dirty="0" smtClean="0"/>
              <a:t> </a:t>
            </a:r>
            <a:r>
              <a:rPr lang="en-US" dirty="0" err="1" smtClean="0"/>
              <a:t>степен</a:t>
            </a:r>
            <a:r>
              <a:rPr lang="en-US" dirty="0" smtClean="0"/>
              <a:t> </a:t>
            </a:r>
            <a:r>
              <a:rPr lang="en-US" dirty="0" err="1" smtClean="0"/>
              <a:t>държавите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контролната</a:t>
            </a:r>
            <a:r>
              <a:rPr lang="en-US" dirty="0" smtClean="0"/>
              <a:t> </a:t>
            </a:r>
            <a:r>
              <a:rPr lang="en-US" dirty="0" err="1" smtClean="0"/>
              <a:t>група</a:t>
            </a:r>
            <a:r>
              <a:rPr lang="en-US" dirty="0" smtClean="0"/>
              <a:t> с </a:t>
            </a:r>
            <a:r>
              <a:rPr lang="en-US" dirty="0" err="1" smtClean="0"/>
              <a:t>по-стриктна</a:t>
            </a:r>
            <a:r>
              <a:rPr lang="en-US" dirty="0" smtClean="0"/>
              <a:t> </a:t>
            </a:r>
            <a:r>
              <a:rPr lang="en-US" dirty="0" err="1" smtClean="0"/>
              <a:t>нормативна</a:t>
            </a:r>
            <a:r>
              <a:rPr lang="en-US" dirty="0" smtClean="0"/>
              <a:t> </a:t>
            </a:r>
            <a:r>
              <a:rPr lang="en-US" dirty="0" err="1" smtClean="0"/>
              <a:t>уредба</a:t>
            </a:r>
            <a:r>
              <a:rPr lang="en-US" dirty="0" smtClean="0"/>
              <a:t>)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класират</a:t>
            </a:r>
            <a:r>
              <a:rPr lang="en-US" dirty="0" smtClean="0"/>
              <a:t> </a:t>
            </a:r>
            <a:r>
              <a:rPr lang="en-US" dirty="0" err="1" smtClean="0"/>
              <a:t>по-напред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други</a:t>
            </a:r>
            <a:r>
              <a:rPr lang="bg-BG" dirty="0" smtClean="0"/>
              <a:t>те.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15</a:t>
            </a:fld>
            <a:endParaRPr lang="bg-BG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200" b="1" dirty="0" smtClean="0"/>
              <a:t/>
            </a:r>
            <a:br>
              <a:rPr lang="bg-BG" sz="2200" b="1" dirty="0" smtClean="0"/>
            </a:br>
            <a:r>
              <a:rPr lang="bg-BG" sz="2200" b="1" dirty="0" smtClean="0"/>
              <a:t/>
            </a:r>
            <a:br>
              <a:rPr lang="bg-BG" sz="2200" b="1" dirty="0" smtClean="0"/>
            </a:br>
            <a:r>
              <a:rPr lang="bg-BG" sz="2200" b="1" dirty="0" smtClean="0"/>
              <a:t/>
            </a:r>
            <a:br>
              <a:rPr lang="bg-BG" sz="2200" b="1" dirty="0" smtClean="0"/>
            </a:br>
            <a:r>
              <a:rPr lang="bg-BG" sz="2200" b="1" dirty="0" smtClean="0"/>
              <a:t/>
            </a:r>
            <a:br>
              <a:rPr lang="bg-BG" sz="2200" b="1" dirty="0" smtClean="0"/>
            </a:br>
            <a:r>
              <a:rPr lang="bg-BG" sz="2200" b="1" dirty="0" smtClean="0"/>
              <a:t>КРИТЕРИИ ЗА РЕГУЛАЦИЯ НА БРОЯ НА АПТЕКИТЕ  ВЪВ ФАРМАЦЕВТИЧНОТО ЗАКОНОДАТЕЛСТВО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bg-BG" dirty="0" smtClean="0"/>
              <a:t>Д</a:t>
            </a:r>
            <a:r>
              <a:rPr lang="en-US" dirty="0" err="1" smtClean="0"/>
              <a:t>емографск</a:t>
            </a:r>
            <a:r>
              <a:rPr lang="bg-BG" dirty="0" smtClean="0"/>
              <a:t>и – брой </a:t>
            </a:r>
            <a:r>
              <a:rPr lang="en-US" dirty="0" err="1" smtClean="0"/>
              <a:t>жители</a:t>
            </a:r>
            <a:r>
              <a:rPr lang="bg-BG" dirty="0" smtClean="0"/>
              <a:t>, обслужвани от една </a:t>
            </a:r>
            <a:r>
              <a:rPr lang="en-US" dirty="0" err="1" smtClean="0"/>
              <a:t>аптека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географски – </a:t>
            </a:r>
            <a:r>
              <a:rPr lang="en-US" dirty="0" err="1" smtClean="0"/>
              <a:t>минимално</a:t>
            </a:r>
            <a:r>
              <a:rPr lang="en-US" dirty="0" smtClean="0"/>
              <a:t> </a:t>
            </a:r>
            <a:r>
              <a:rPr lang="bg-BG" dirty="0" smtClean="0"/>
              <a:t>отстояние</a:t>
            </a:r>
            <a:r>
              <a:rPr lang="en-US" dirty="0" smtClean="0"/>
              <a:t> </a:t>
            </a:r>
            <a:r>
              <a:rPr lang="en-US" dirty="0" err="1" smtClean="0"/>
              <a:t>между</a:t>
            </a:r>
            <a:r>
              <a:rPr lang="en-US" dirty="0" smtClean="0"/>
              <a:t> </a:t>
            </a:r>
            <a:r>
              <a:rPr lang="en-US" dirty="0" err="1" smtClean="0"/>
              <a:t>апте</a:t>
            </a:r>
            <a:r>
              <a:rPr lang="bg-BG" dirty="0" smtClean="0"/>
              <a:t>ките, разстояние между аптеки в съседни населени места, необходимост от предлагане на определена фармацевтична услуга.</a:t>
            </a:r>
          </a:p>
          <a:p>
            <a:pPr algn="just"/>
            <a:r>
              <a:rPr lang="en-US" dirty="0" err="1" smtClean="0"/>
              <a:t>Белгия</a:t>
            </a:r>
            <a:r>
              <a:rPr lang="en-US" dirty="0" smtClean="0"/>
              <a:t>, </a:t>
            </a:r>
            <a:r>
              <a:rPr lang="en-US" dirty="0" err="1" smtClean="0"/>
              <a:t>Испания</a:t>
            </a:r>
            <a:r>
              <a:rPr lang="en-US" dirty="0" smtClean="0"/>
              <a:t>, </a:t>
            </a:r>
            <a:r>
              <a:rPr lang="en-US" dirty="0" err="1" smtClean="0"/>
              <a:t>Унгария</a:t>
            </a:r>
            <a:r>
              <a:rPr lang="en-US" dirty="0" smtClean="0"/>
              <a:t>, </a:t>
            </a:r>
            <a:r>
              <a:rPr lang="en-US" dirty="0" err="1" smtClean="0"/>
              <a:t>Естония</a:t>
            </a:r>
            <a:r>
              <a:rPr lang="en-US" dirty="0" smtClean="0"/>
              <a:t>, </a:t>
            </a:r>
            <a:r>
              <a:rPr lang="en-US" dirty="0" err="1" smtClean="0"/>
              <a:t>Великобритания</a:t>
            </a:r>
            <a:r>
              <a:rPr lang="en-US" dirty="0" smtClean="0"/>
              <a:t> и </a:t>
            </a:r>
            <a:r>
              <a:rPr lang="en-US" dirty="0" err="1" smtClean="0"/>
              <a:t>Малта</a:t>
            </a:r>
            <a:r>
              <a:rPr lang="en-US" dirty="0" smtClean="0"/>
              <a:t> </a:t>
            </a:r>
            <a:r>
              <a:rPr lang="en-US" dirty="0" err="1" smtClean="0"/>
              <a:t>включват</a:t>
            </a:r>
            <a:r>
              <a:rPr lang="en-US" dirty="0" smtClean="0"/>
              <a:t> в </a:t>
            </a:r>
            <a:r>
              <a:rPr lang="en-US" dirty="0" err="1" smtClean="0"/>
              <a:t>аптечното</a:t>
            </a:r>
            <a:r>
              <a:rPr lang="en-US" dirty="0" smtClean="0"/>
              <a:t> </a:t>
            </a:r>
            <a:r>
              <a:rPr lang="en-US" dirty="0" err="1" smtClean="0"/>
              <a:t>си</a:t>
            </a:r>
            <a:r>
              <a:rPr lang="en-US" dirty="0" smtClean="0"/>
              <a:t> </a:t>
            </a:r>
            <a:r>
              <a:rPr lang="en-US" dirty="0" err="1" smtClean="0"/>
              <a:t>законодателство</a:t>
            </a:r>
            <a:r>
              <a:rPr lang="en-US" dirty="0" smtClean="0"/>
              <a:t> </a:t>
            </a:r>
            <a:r>
              <a:rPr lang="en-US" dirty="0" err="1" smtClean="0"/>
              <a:t>такива</a:t>
            </a:r>
            <a:r>
              <a:rPr lang="en-US" dirty="0" smtClean="0"/>
              <a:t> </a:t>
            </a:r>
            <a:r>
              <a:rPr lang="en-US" dirty="0" err="1" smtClean="0"/>
              <a:t>критерии</a:t>
            </a:r>
            <a:r>
              <a:rPr lang="en-US" dirty="0" smtClean="0"/>
              <a:t> в </a:t>
            </a:r>
            <a:r>
              <a:rPr lang="en-US" dirty="0" err="1" smtClean="0"/>
              <a:t>периода</a:t>
            </a:r>
            <a:r>
              <a:rPr lang="en-US" dirty="0" smtClean="0"/>
              <a:t> 2014 г. - 2015 г. </a:t>
            </a:r>
            <a:endParaRPr lang="bg-BG" dirty="0" smtClean="0"/>
          </a:p>
          <a:p>
            <a:pPr algn="just"/>
            <a:r>
              <a:rPr lang="en-US" dirty="0" smtClean="0"/>
              <a:t>В </a:t>
            </a:r>
            <a:r>
              <a:rPr lang="en-US" dirty="0" err="1" smtClean="0"/>
              <a:t>Белгия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bg-BG" dirty="0" smtClean="0"/>
              <a:t>0</a:t>
            </a:r>
            <a:r>
              <a:rPr lang="en-US" dirty="0" smtClean="0"/>
              <a:t>8</a:t>
            </a:r>
            <a:r>
              <a:rPr lang="bg-BG" dirty="0" smtClean="0"/>
              <a:t>.12.</a:t>
            </a:r>
            <a:r>
              <a:rPr lang="en-US" dirty="0" smtClean="0"/>
              <a:t>1999 г. е </a:t>
            </a:r>
            <a:r>
              <a:rPr lang="en-US" dirty="0" err="1" smtClean="0"/>
              <a:t>въведен</a:t>
            </a:r>
            <a:r>
              <a:rPr lang="en-US" dirty="0" smtClean="0"/>
              <a:t> </a:t>
            </a:r>
            <a:r>
              <a:rPr lang="en-US" dirty="0" err="1" smtClean="0"/>
              <a:t>мораториум</a:t>
            </a:r>
            <a:r>
              <a:rPr lang="en-US" dirty="0" smtClean="0"/>
              <a:t> </a:t>
            </a:r>
            <a:r>
              <a:rPr lang="en-US" dirty="0" err="1" smtClean="0"/>
              <a:t>върху</a:t>
            </a:r>
            <a:r>
              <a:rPr lang="en-US" dirty="0" smtClean="0"/>
              <a:t> </a:t>
            </a:r>
            <a:r>
              <a:rPr lang="en-US" dirty="0" err="1" smtClean="0"/>
              <a:t>откриване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десет</a:t>
            </a:r>
            <a:r>
              <a:rPr lang="en-US" dirty="0" smtClean="0"/>
              <a:t> </a:t>
            </a:r>
            <a:r>
              <a:rPr lang="en-US" dirty="0" err="1" smtClean="0"/>
              <a:t>години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броят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трябва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остане</a:t>
            </a:r>
            <a:r>
              <a:rPr lang="en-US" dirty="0" smtClean="0"/>
              <a:t> </a:t>
            </a:r>
            <a:r>
              <a:rPr lang="en-US" dirty="0" err="1" smtClean="0"/>
              <a:t>непроменен</a:t>
            </a:r>
            <a:r>
              <a:rPr lang="en-US" dirty="0" smtClean="0"/>
              <a:t>. </a:t>
            </a:r>
            <a:r>
              <a:rPr lang="en-US" dirty="0" err="1" smtClean="0"/>
              <a:t>През</a:t>
            </a:r>
            <a:r>
              <a:rPr lang="en-US" dirty="0" smtClean="0"/>
              <a:t> </a:t>
            </a:r>
            <a:r>
              <a:rPr lang="bg-BG" dirty="0" smtClean="0"/>
              <a:t>периода от </a:t>
            </a:r>
            <a:r>
              <a:rPr lang="en-US" dirty="0" smtClean="0"/>
              <a:t>2009 г. </a:t>
            </a:r>
            <a:r>
              <a:rPr lang="bg-BG" dirty="0" smtClean="0"/>
              <a:t>до</a:t>
            </a:r>
            <a:r>
              <a:rPr lang="en-US" dirty="0" smtClean="0"/>
              <a:t> 2014 г.  </a:t>
            </a:r>
            <a:r>
              <a:rPr lang="en-US" dirty="0" err="1" smtClean="0"/>
              <a:t>мораториумът</a:t>
            </a:r>
            <a:r>
              <a:rPr lang="en-US" dirty="0" smtClean="0"/>
              <a:t> е </a:t>
            </a:r>
            <a:r>
              <a:rPr lang="en-US" dirty="0" err="1" smtClean="0"/>
              <a:t>двукратно</a:t>
            </a:r>
            <a:r>
              <a:rPr lang="en-US" dirty="0" smtClean="0"/>
              <a:t> </a:t>
            </a:r>
            <a:r>
              <a:rPr lang="en-US" dirty="0" err="1" smtClean="0"/>
              <a:t>удължаван</a:t>
            </a:r>
            <a:r>
              <a:rPr lang="en-US" dirty="0" smtClean="0"/>
              <a:t> с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пет</a:t>
            </a:r>
            <a:r>
              <a:rPr lang="en-US" dirty="0" smtClean="0"/>
              <a:t> </a:t>
            </a:r>
            <a:r>
              <a:rPr lang="en-US" dirty="0" err="1" smtClean="0"/>
              <a:t>години</a:t>
            </a:r>
            <a:r>
              <a:rPr lang="en-US" dirty="0" smtClean="0"/>
              <a:t>. </a:t>
            </a:r>
            <a:endParaRPr lang="bg-BG" dirty="0" smtClean="0"/>
          </a:p>
          <a:p>
            <a:pPr algn="just"/>
            <a:r>
              <a:rPr lang="en-US" dirty="0" err="1" smtClean="0"/>
              <a:t>През</a:t>
            </a:r>
            <a:r>
              <a:rPr lang="en-US" dirty="0" smtClean="0"/>
              <a:t> 2014 г. </a:t>
            </a:r>
            <a:r>
              <a:rPr lang="en-US" dirty="0" err="1" smtClean="0"/>
              <a:t>унгарското</a:t>
            </a:r>
            <a:r>
              <a:rPr lang="en-US" dirty="0" smtClean="0"/>
              <a:t> </a:t>
            </a:r>
            <a:r>
              <a:rPr lang="en-US" dirty="0" err="1" smtClean="0"/>
              <a:t>правителство</a:t>
            </a:r>
            <a:r>
              <a:rPr lang="en-US" dirty="0" smtClean="0"/>
              <a:t> </a:t>
            </a:r>
            <a:r>
              <a:rPr lang="en-US" dirty="0" err="1" smtClean="0"/>
              <a:t>публикува</a:t>
            </a:r>
            <a:r>
              <a:rPr lang="en-US" dirty="0" smtClean="0"/>
              <a:t> </a:t>
            </a:r>
            <a:r>
              <a:rPr lang="en-US" dirty="0" err="1" smtClean="0"/>
              <a:t>доклад</a:t>
            </a:r>
            <a:r>
              <a:rPr lang="en-US" dirty="0" smtClean="0"/>
              <a:t>, с </a:t>
            </a:r>
            <a:r>
              <a:rPr lang="en-US" dirty="0" err="1" smtClean="0"/>
              <a:t>който</a:t>
            </a:r>
            <a:r>
              <a:rPr lang="en-US" dirty="0" smtClean="0"/>
              <a:t>  </a:t>
            </a:r>
            <a:r>
              <a:rPr lang="en-US" dirty="0" err="1" smtClean="0"/>
              <a:t>обосновава</a:t>
            </a:r>
            <a:r>
              <a:rPr lang="en-US" dirty="0" smtClean="0"/>
              <a:t> </a:t>
            </a:r>
            <a:r>
              <a:rPr lang="en-US" dirty="0" err="1" smtClean="0"/>
              <a:t>промените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регулиране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броя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аптеките</a:t>
            </a:r>
            <a:r>
              <a:rPr lang="en-US" dirty="0" smtClean="0"/>
              <a:t> в </a:t>
            </a:r>
            <a:r>
              <a:rPr lang="en-US" dirty="0" err="1" smtClean="0"/>
              <a:t>страната</a:t>
            </a:r>
            <a:r>
              <a:rPr lang="en-US" dirty="0" smtClean="0"/>
              <a:t> и </a:t>
            </a:r>
            <a:r>
              <a:rPr lang="en-US" dirty="0" err="1" smtClean="0"/>
              <a:t>анализира</a:t>
            </a:r>
            <a:r>
              <a:rPr lang="en-US" dirty="0" smtClean="0"/>
              <a:t> </a:t>
            </a:r>
            <a:r>
              <a:rPr lang="en-US" dirty="0" err="1" smtClean="0"/>
              <a:t>негативното</a:t>
            </a:r>
            <a:r>
              <a:rPr lang="en-US" dirty="0" smtClean="0"/>
              <a:t> </a:t>
            </a:r>
            <a:r>
              <a:rPr lang="en-US" dirty="0" err="1" smtClean="0"/>
              <a:t>въздействие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либерализацията</a:t>
            </a:r>
            <a:r>
              <a:rPr lang="en-US" dirty="0" smtClean="0"/>
              <a:t> </a:t>
            </a:r>
            <a:r>
              <a:rPr lang="en-US" dirty="0" err="1" smtClean="0"/>
              <a:t>върху</a:t>
            </a:r>
            <a:r>
              <a:rPr lang="en-US" dirty="0" smtClean="0"/>
              <a:t> </a:t>
            </a:r>
            <a:r>
              <a:rPr lang="en-US" dirty="0" err="1" smtClean="0"/>
              <a:t>качеството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 </a:t>
            </a:r>
            <a:r>
              <a:rPr lang="en-US" dirty="0" err="1" smtClean="0"/>
              <a:t>фармацевтичните</a:t>
            </a:r>
            <a:r>
              <a:rPr lang="en-US" dirty="0" smtClean="0"/>
              <a:t> </a:t>
            </a:r>
            <a:r>
              <a:rPr lang="en-US" dirty="0" err="1" smtClean="0"/>
              <a:t>услуги</a:t>
            </a:r>
            <a:r>
              <a:rPr lang="en-US" dirty="0" smtClean="0"/>
              <a:t>. 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16</a:t>
            </a:fld>
            <a:endParaRPr lang="bg-B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467600" cy="928694"/>
          </a:xfrm>
        </p:spPr>
        <p:txBody>
          <a:bodyPr>
            <a:noAutofit/>
          </a:bodyPr>
          <a:lstStyle/>
          <a:p>
            <a:pPr algn="ctr"/>
            <a:r>
              <a:rPr lang="bg-BG" sz="1800" b="1" dirty="0" smtClean="0"/>
              <a:t>С</a:t>
            </a:r>
            <a:r>
              <a:rPr lang="en-US" sz="1800" b="1" dirty="0" smtClean="0"/>
              <a:t>ЪД</a:t>
            </a:r>
            <a:r>
              <a:rPr lang="bg-BG" sz="1800" b="1" dirty="0" smtClean="0"/>
              <a:t> НА ЕВРОПЕЙСКИЯ СЪЮЗ - </a:t>
            </a:r>
            <a:r>
              <a:rPr lang="en-US" sz="1800" b="1" dirty="0" smtClean="0"/>
              <a:t>СТАНОВИЩЕ ПО ОТНОШЕНИЕ НА ТЕРИТОРИАЛНИТЕ </a:t>
            </a:r>
            <a:r>
              <a:rPr lang="bg-BG" sz="1800" b="1" dirty="0" smtClean="0"/>
              <a:t>КРИТЕРИИ ЗА ОТКРИВАНЕ</a:t>
            </a:r>
            <a:r>
              <a:rPr lang="en-US" sz="1800" b="1" dirty="0" smtClean="0"/>
              <a:t> НА АПТЕКА. 1 ЮНИ 2010 Г. </a:t>
            </a:r>
            <a:endParaRPr lang="bg-BG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8136904" cy="5114374"/>
          </a:xfrm>
        </p:spPr>
        <p:txBody>
          <a:bodyPr>
            <a:noAutofit/>
          </a:bodyPr>
          <a:lstStyle/>
          <a:p>
            <a:pPr algn="just"/>
            <a:r>
              <a:rPr lang="en-US" sz="1800" dirty="0" err="1" smtClean="0"/>
              <a:t>Осигурява</a:t>
            </a:r>
            <a:r>
              <a:rPr lang="en-US" sz="1800" dirty="0" smtClean="0"/>
              <a:t> </a:t>
            </a:r>
            <a:r>
              <a:rPr lang="en-US" sz="1800" dirty="0" err="1" smtClean="0"/>
              <a:t>равномерното</a:t>
            </a:r>
            <a:r>
              <a:rPr lang="en-US" sz="1800" dirty="0" smtClean="0"/>
              <a:t> </a:t>
            </a:r>
            <a:r>
              <a:rPr lang="en-US" sz="1800" dirty="0" err="1" smtClean="0"/>
              <a:t>разпределение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фармацевтичните</a:t>
            </a:r>
            <a:r>
              <a:rPr lang="en-US" sz="1800" dirty="0" smtClean="0"/>
              <a:t> </a:t>
            </a:r>
            <a:r>
              <a:rPr lang="en-US" sz="1800" dirty="0" err="1" smtClean="0"/>
              <a:t>услуги</a:t>
            </a:r>
            <a:r>
              <a:rPr lang="en-US" sz="1800" dirty="0" smtClean="0"/>
              <a:t> </a:t>
            </a:r>
            <a:r>
              <a:rPr lang="bg-BG" sz="1800" dirty="0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територията</a:t>
            </a:r>
            <a:r>
              <a:rPr lang="en-US" sz="1800" dirty="0" smtClean="0"/>
              <a:t> и </a:t>
            </a:r>
            <a:r>
              <a:rPr lang="en-US" sz="1800" dirty="0" err="1" smtClean="0"/>
              <a:t>следователно</a:t>
            </a:r>
            <a:r>
              <a:rPr lang="en-US" sz="1800" dirty="0" smtClean="0"/>
              <a:t> </a:t>
            </a:r>
            <a:r>
              <a:rPr lang="en-US" sz="1800" dirty="0" err="1" smtClean="0"/>
              <a:t>достъп</a:t>
            </a:r>
            <a:r>
              <a:rPr lang="bg-BG" sz="1800" dirty="0" smtClean="0"/>
              <a:t>а</a:t>
            </a:r>
            <a:r>
              <a:rPr lang="en-US" sz="1800" dirty="0" smtClean="0"/>
              <a:t> </a:t>
            </a:r>
            <a:r>
              <a:rPr lang="en-US" sz="1800" dirty="0" err="1" smtClean="0"/>
              <a:t>до</a:t>
            </a:r>
            <a:r>
              <a:rPr lang="en-US" sz="1800" dirty="0" smtClean="0"/>
              <a:t> </a:t>
            </a:r>
            <a:r>
              <a:rPr lang="en-US" sz="1800" dirty="0" err="1" smtClean="0"/>
              <a:t>фармацевтични</a:t>
            </a:r>
            <a:r>
              <a:rPr lang="en-US" sz="1800" dirty="0" smtClean="0"/>
              <a:t> </a:t>
            </a:r>
            <a:r>
              <a:rPr lang="en-US" sz="1800" dirty="0" err="1" smtClean="0"/>
              <a:t>услуги</a:t>
            </a:r>
            <a:r>
              <a:rPr lang="bg-BG" sz="1800" dirty="0"/>
              <a:t>.</a:t>
            </a:r>
            <a:endParaRPr lang="bg-BG" sz="1800" dirty="0" smtClean="0"/>
          </a:p>
          <a:p>
            <a:pPr algn="just"/>
            <a:r>
              <a:rPr lang="en-US" sz="1800" dirty="0" err="1" smtClean="0"/>
              <a:t>Подобрява</a:t>
            </a:r>
            <a:r>
              <a:rPr lang="en-US" sz="1800" dirty="0" smtClean="0"/>
              <a:t> </a:t>
            </a:r>
            <a:r>
              <a:rPr lang="en-US" sz="1800" dirty="0" err="1" smtClean="0"/>
              <a:t>доверието</a:t>
            </a:r>
            <a:r>
              <a:rPr lang="en-US" sz="1800" dirty="0" smtClean="0"/>
              <a:t> и </a:t>
            </a:r>
            <a:r>
              <a:rPr lang="en-US" sz="1800" dirty="0" err="1" smtClean="0"/>
              <a:t>надеждността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обществото</a:t>
            </a:r>
            <a:r>
              <a:rPr lang="en-US" sz="1800" dirty="0" smtClean="0"/>
              <a:t> и </a:t>
            </a:r>
            <a:r>
              <a:rPr lang="en-US" sz="1800" dirty="0" err="1" smtClean="0"/>
              <a:t>следователно</a:t>
            </a:r>
            <a:r>
              <a:rPr lang="en-US" sz="1800" dirty="0" smtClean="0"/>
              <a:t> </a:t>
            </a:r>
            <a:r>
              <a:rPr lang="en-US" sz="1800" dirty="0" err="1" smtClean="0"/>
              <a:t>качеството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предоставян</a:t>
            </a:r>
            <a:r>
              <a:rPr lang="bg-BG" sz="1800" dirty="0" err="1" smtClean="0"/>
              <a:t>ите</a:t>
            </a:r>
            <a:r>
              <a:rPr lang="en-US" sz="1800" dirty="0" smtClean="0"/>
              <a:t> </a:t>
            </a:r>
            <a:r>
              <a:rPr lang="en-US" sz="1800" dirty="0" err="1" smtClean="0"/>
              <a:t>лекарствени</a:t>
            </a:r>
            <a:r>
              <a:rPr lang="en-US" sz="1800" dirty="0" smtClean="0"/>
              <a:t> </a:t>
            </a:r>
            <a:r>
              <a:rPr lang="en-US" sz="1800" dirty="0" err="1" smtClean="0"/>
              <a:t>продукти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населението</a:t>
            </a:r>
            <a:r>
              <a:rPr lang="bg-BG" sz="1800" dirty="0" smtClean="0"/>
              <a:t>.</a:t>
            </a:r>
          </a:p>
          <a:p>
            <a:pPr algn="just"/>
            <a:r>
              <a:rPr lang="en-US" sz="1800" dirty="0" err="1" smtClean="0"/>
              <a:t>Обобщение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аргументите</a:t>
            </a:r>
            <a:r>
              <a:rPr lang="en-US" sz="1800" dirty="0" smtClean="0"/>
              <a:t>, </a:t>
            </a:r>
            <a:r>
              <a:rPr lang="en-US" sz="1800" dirty="0" err="1" smtClean="0"/>
              <a:t>използвани</a:t>
            </a:r>
            <a:r>
              <a:rPr lang="en-US" sz="1800" dirty="0" smtClean="0"/>
              <a:t> в </a:t>
            </a:r>
            <a:r>
              <a:rPr lang="en-US" sz="1800" dirty="0" err="1" smtClean="0"/>
              <a:t>подкрепа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критериите</a:t>
            </a:r>
            <a:r>
              <a:rPr lang="bg-BG" sz="1800" dirty="0"/>
              <a:t>.</a:t>
            </a:r>
            <a:endParaRPr lang="bg-BG" sz="1800" dirty="0" smtClean="0"/>
          </a:p>
          <a:p>
            <a:pPr algn="just"/>
            <a:r>
              <a:rPr lang="bg-BG" sz="1800" dirty="0" smtClean="0"/>
              <a:t>Г</a:t>
            </a:r>
            <a:r>
              <a:rPr lang="en-US" sz="1800" dirty="0" err="1" smtClean="0"/>
              <a:t>арантир</a:t>
            </a:r>
            <a:r>
              <a:rPr lang="bg-BG" sz="1800" dirty="0" smtClean="0"/>
              <a:t>а се</a:t>
            </a:r>
            <a:r>
              <a:rPr lang="en-US" sz="1800" dirty="0" smtClean="0"/>
              <a:t> </a:t>
            </a:r>
            <a:r>
              <a:rPr lang="en-US" sz="1800" dirty="0" err="1" smtClean="0"/>
              <a:t>икономическата</a:t>
            </a:r>
            <a:r>
              <a:rPr lang="en-US" sz="1800" dirty="0" smtClean="0"/>
              <a:t> </a:t>
            </a:r>
            <a:r>
              <a:rPr lang="en-US" sz="1800" dirty="0" err="1" smtClean="0"/>
              <a:t>жизнеспособност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аптеката</a:t>
            </a:r>
            <a:r>
              <a:rPr lang="en-US" sz="1800" dirty="0" smtClean="0"/>
              <a:t>, а </a:t>
            </a:r>
            <a:r>
              <a:rPr lang="en-US" sz="1800" dirty="0" err="1" smtClean="0"/>
              <a:t>оттам</a:t>
            </a:r>
            <a:r>
              <a:rPr lang="en-US" sz="1800" dirty="0" smtClean="0"/>
              <a:t> и </a:t>
            </a:r>
            <a:r>
              <a:rPr lang="en-US" sz="1800" dirty="0" err="1" smtClean="0"/>
              <a:t>качеството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услугите</a:t>
            </a:r>
            <a:r>
              <a:rPr lang="en-US" sz="1800" dirty="0" smtClean="0"/>
              <a:t> в </a:t>
            </a:r>
            <a:r>
              <a:rPr lang="en-US" sz="1800" dirty="0" err="1" smtClean="0"/>
              <a:t>аптеката</a:t>
            </a:r>
            <a:r>
              <a:rPr lang="en-US" sz="1800" dirty="0" smtClean="0"/>
              <a:t>.</a:t>
            </a:r>
            <a:endParaRPr lang="bg-BG" sz="1800" dirty="0" smtClean="0"/>
          </a:p>
          <a:p>
            <a:pPr algn="just"/>
            <a:r>
              <a:rPr lang="bg-BG" sz="1800" dirty="0" smtClean="0"/>
              <a:t>Осигурява се </a:t>
            </a:r>
            <a:r>
              <a:rPr lang="en-US" sz="1800" dirty="0" err="1" smtClean="0"/>
              <a:t>покритие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територията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страната</a:t>
            </a:r>
            <a:r>
              <a:rPr lang="en-US" sz="1800" dirty="0" smtClean="0"/>
              <a:t> и </a:t>
            </a:r>
            <a:r>
              <a:rPr lang="en-US" sz="1800" dirty="0" err="1" smtClean="0"/>
              <a:t>по</a:t>
            </a:r>
            <a:r>
              <a:rPr lang="en-US" sz="1800" dirty="0" smtClean="0"/>
              <a:t> </a:t>
            </a:r>
            <a:r>
              <a:rPr lang="en-US" sz="1800" dirty="0" err="1" smtClean="0"/>
              <a:t>този</a:t>
            </a:r>
            <a:r>
              <a:rPr lang="en-US" sz="1800" dirty="0" smtClean="0"/>
              <a:t> </a:t>
            </a:r>
            <a:r>
              <a:rPr lang="en-US" sz="1800" dirty="0" err="1" smtClean="0"/>
              <a:t>начин</a:t>
            </a:r>
            <a:r>
              <a:rPr lang="en-US" sz="1800" dirty="0" smtClean="0"/>
              <a:t> </a:t>
            </a:r>
            <a:r>
              <a:rPr lang="en-US" sz="1800" dirty="0" err="1" smtClean="0"/>
              <a:t>обхватът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апте</a:t>
            </a:r>
            <a:r>
              <a:rPr lang="bg-BG" sz="1800" dirty="0" smtClean="0"/>
              <a:t>чно</a:t>
            </a:r>
            <a:r>
              <a:rPr lang="en-US" sz="1800" dirty="0" smtClean="0"/>
              <a:t> </a:t>
            </a:r>
            <a:r>
              <a:rPr lang="en-US" sz="1800" dirty="0" err="1" smtClean="0"/>
              <a:t>обслужване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селските</a:t>
            </a:r>
            <a:r>
              <a:rPr lang="en-US" sz="1800" dirty="0" smtClean="0"/>
              <a:t> </a:t>
            </a:r>
            <a:r>
              <a:rPr lang="en-US" sz="1800" dirty="0" err="1" smtClean="0"/>
              <a:t>райони</a:t>
            </a:r>
            <a:r>
              <a:rPr lang="en-US" sz="1800" dirty="0" smtClean="0"/>
              <a:t> и </a:t>
            </a:r>
            <a:r>
              <a:rPr lang="en-US" sz="1800" dirty="0" err="1" smtClean="0"/>
              <a:t>районите</a:t>
            </a:r>
            <a:r>
              <a:rPr lang="en-US" sz="1800" dirty="0" smtClean="0"/>
              <a:t> с </a:t>
            </a:r>
            <a:r>
              <a:rPr lang="en-US" sz="1800" dirty="0" err="1" smtClean="0"/>
              <a:t>неблагоприятни</a:t>
            </a:r>
            <a:r>
              <a:rPr lang="en-US" sz="1800" dirty="0" smtClean="0"/>
              <a:t> </a:t>
            </a:r>
            <a:r>
              <a:rPr lang="en-US" sz="1800" dirty="0" err="1" smtClean="0"/>
              <a:t>условия</a:t>
            </a:r>
            <a:r>
              <a:rPr lang="en-US" sz="1800" dirty="0" smtClean="0"/>
              <a:t>.</a:t>
            </a:r>
            <a:endParaRPr lang="bg-BG" sz="1800" dirty="0" smtClean="0"/>
          </a:p>
          <a:p>
            <a:pPr algn="just"/>
            <a:r>
              <a:rPr lang="bg-BG" sz="1800" dirty="0" smtClean="0"/>
              <a:t>Не е установена положителна </a:t>
            </a:r>
            <a:r>
              <a:rPr lang="en-US" sz="1800" dirty="0" err="1" smtClean="0"/>
              <a:t>връзка</a:t>
            </a:r>
            <a:r>
              <a:rPr lang="en-US" sz="1800" dirty="0" smtClean="0"/>
              <a:t> </a:t>
            </a:r>
            <a:r>
              <a:rPr lang="en-US" sz="1800" dirty="0" err="1" smtClean="0"/>
              <a:t>между</a:t>
            </a:r>
            <a:r>
              <a:rPr lang="en-US" sz="1800" dirty="0" smtClean="0"/>
              <a:t> </a:t>
            </a:r>
            <a:r>
              <a:rPr lang="en-US" sz="1800" dirty="0" err="1" smtClean="0"/>
              <a:t>от</a:t>
            </a:r>
            <a:r>
              <a:rPr lang="bg-BG" sz="1800" dirty="0" smtClean="0"/>
              <a:t>падането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критерии</a:t>
            </a:r>
            <a:r>
              <a:rPr lang="en-US" sz="1800" dirty="0" smtClean="0"/>
              <a:t> </a:t>
            </a:r>
            <a:r>
              <a:rPr lang="en-US" sz="1800" dirty="0" err="1" smtClean="0"/>
              <a:t>за</a:t>
            </a:r>
            <a:r>
              <a:rPr lang="en-US" sz="1800" dirty="0" smtClean="0"/>
              <a:t> </a:t>
            </a:r>
            <a:r>
              <a:rPr lang="bg-BG" sz="1800" dirty="0" smtClean="0"/>
              <a:t>откриване на аптеки</a:t>
            </a:r>
            <a:r>
              <a:rPr lang="en-US" sz="1800" dirty="0" smtClean="0"/>
              <a:t> и </a:t>
            </a:r>
            <a:r>
              <a:rPr lang="en-US" sz="1800" dirty="0" err="1" smtClean="0"/>
              <a:t>намаляване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разходите</a:t>
            </a:r>
            <a:r>
              <a:rPr lang="bg-BG" sz="1800" dirty="0" smtClean="0"/>
              <a:t> за здравеопазване</a:t>
            </a:r>
            <a:r>
              <a:rPr lang="en-US" sz="1800" dirty="0" smtClean="0"/>
              <a:t>.</a:t>
            </a:r>
            <a:endParaRPr lang="bg-BG" sz="1800" dirty="0" smtClean="0"/>
          </a:p>
          <a:p>
            <a:pPr algn="just"/>
            <a:r>
              <a:rPr lang="bg-BG" sz="1800" dirty="0" smtClean="0"/>
              <a:t>Демографски, географски или критерии, отразяващи</a:t>
            </a:r>
            <a:r>
              <a:rPr lang="en-US" sz="1800" dirty="0" smtClean="0"/>
              <a:t> </a:t>
            </a:r>
            <a:r>
              <a:rPr lang="en-US" sz="1800" dirty="0" err="1" smtClean="0"/>
              <a:t>здравни</a:t>
            </a:r>
            <a:r>
              <a:rPr lang="en-US" sz="1800" dirty="0" smtClean="0"/>
              <a:t> </a:t>
            </a:r>
            <a:r>
              <a:rPr lang="en-US" sz="1800" dirty="0" err="1" smtClean="0"/>
              <a:t>нужди</a:t>
            </a:r>
            <a:r>
              <a:rPr lang="en-US" sz="1800" dirty="0" smtClean="0"/>
              <a:t> </a:t>
            </a:r>
            <a:r>
              <a:rPr lang="en-US" sz="1800" dirty="0" err="1" smtClean="0"/>
              <a:t>са</a:t>
            </a:r>
            <a:r>
              <a:rPr lang="en-US" sz="1800" dirty="0" smtClean="0"/>
              <a:t> </a:t>
            </a:r>
            <a:r>
              <a:rPr lang="bg-BG" sz="1800" dirty="0" smtClean="0"/>
              <a:t>приложени в</a:t>
            </a:r>
            <a:r>
              <a:rPr lang="en-US" sz="1800" dirty="0" smtClean="0"/>
              <a:t>: </a:t>
            </a:r>
            <a:r>
              <a:rPr lang="en-US" sz="1800" dirty="0" err="1" smtClean="0"/>
              <a:t>Австрия</a:t>
            </a:r>
            <a:r>
              <a:rPr lang="en-US" sz="1800" dirty="0" smtClean="0"/>
              <a:t>, </a:t>
            </a:r>
            <a:r>
              <a:rPr lang="en-US" sz="1800" dirty="0" err="1" smtClean="0"/>
              <a:t>Белгия</a:t>
            </a:r>
            <a:r>
              <a:rPr lang="en-US" sz="1800" dirty="0" smtClean="0"/>
              <a:t>, </a:t>
            </a:r>
            <a:r>
              <a:rPr lang="en-US" sz="1800" dirty="0" err="1" smtClean="0"/>
              <a:t>Хърватска</a:t>
            </a:r>
            <a:r>
              <a:rPr lang="en-US" sz="1800" dirty="0" smtClean="0"/>
              <a:t>, </a:t>
            </a:r>
            <a:r>
              <a:rPr lang="en-US" sz="1800" dirty="0" err="1" smtClean="0"/>
              <a:t>Дания</a:t>
            </a:r>
            <a:r>
              <a:rPr lang="en-US" sz="1800" dirty="0" smtClean="0"/>
              <a:t>, </a:t>
            </a:r>
            <a:r>
              <a:rPr lang="en-US" sz="1800" dirty="0" err="1" smtClean="0"/>
              <a:t>Естония</a:t>
            </a:r>
            <a:r>
              <a:rPr lang="en-US" sz="1800" dirty="0" smtClean="0"/>
              <a:t>, </a:t>
            </a:r>
            <a:r>
              <a:rPr lang="en-US" sz="1800" dirty="0" err="1" smtClean="0"/>
              <a:t>Финландия</a:t>
            </a:r>
            <a:r>
              <a:rPr lang="en-US" sz="1800" dirty="0" smtClean="0"/>
              <a:t>, </a:t>
            </a:r>
            <a:r>
              <a:rPr lang="en-US" sz="1800" dirty="0" err="1" smtClean="0"/>
              <a:t>Франция</a:t>
            </a:r>
            <a:r>
              <a:rPr lang="en-US" sz="1800" dirty="0" smtClean="0"/>
              <a:t>, </a:t>
            </a:r>
            <a:r>
              <a:rPr lang="en-US" sz="1800" dirty="0" err="1" smtClean="0"/>
              <a:t>Гърция</a:t>
            </a:r>
            <a:r>
              <a:rPr lang="en-US" sz="1800" dirty="0" smtClean="0"/>
              <a:t>, </a:t>
            </a:r>
            <a:r>
              <a:rPr lang="en-US" sz="1800" dirty="0" err="1" smtClean="0"/>
              <a:t>Унгария</a:t>
            </a:r>
            <a:r>
              <a:rPr lang="en-US" sz="1800" dirty="0" smtClean="0"/>
              <a:t>, </a:t>
            </a:r>
            <a:r>
              <a:rPr lang="en-US" sz="1800" dirty="0" err="1" smtClean="0"/>
              <a:t>Италия</a:t>
            </a:r>
            <a:r>
              <a:rPr lang="en-US" sz="1800" dirty="0" smtClean="0"/>
              <a:t>, </a:t>
            </a:r>
            <a:r>
              <a:rPr lang="en-US" sz="1800" dirty="0" err="1" smtClean="0"/>
              <a:t>Люксембург</a:t>
            </a:r>
            <a:r>
              <a:rPr lang="en-US" sz="1800" dirty="0" smtClean="0"/>
              <a:t>, </a:t>
            </a:r>
            <a:r>
              <a:rPr lang="en-US" sz="1800" dirty="0" err="1" smtClean="0"/>
              <a:t>Малта</a:t>
            </a:r>
            <a:r>
              <a:rPr lang="en-US" sz="1800" dirty="0" smtClean="0"/>
              <a:t>, </a:t>
            </a:r>
            <a:r>
              <a:rPr lang="en-US" sz="1800" dirty="0" err="1" smtClean="0"/>
              <a:t>Португалия</a:t>
            </a:r>
            <a:r>
              <a:rPr lang="en-US" sz="1800" dirty="0" smtClean="0"/>
              <a:t>, </a:t>
            </a:r>
            <a:r>
              <a:rPr lang="en-US" sz="1800" dirty="0" err="1" smtClean="0"/>
              <a:t>Словения</a:t>
            </a:r>
            <a:r>
              <a:rPr lang="en-US" sz="1800" dirty="0" smtClean="0"/>
              <a:t>, </a:t>
            </a:r>
            <a:r>
              <a:rPr lang="en-US" sz="1800" dirty="0" err="1" smtClean="0"/>
              <a:t>Испания</a:t>
            </a:r>
            <a:r>
              <a:rPr lang="en-US" sz="1800" dirty="0" smtClean="0"/>
              <a:t> и </a:t>
            </a:r>
            <a:r>
              <a:rPr lang="en-US" sz="1800" dirty="0" err="1" smtClean="0"/>
              <a:t>Обединеното</a:t>
            </a:r>
            <a:r>
              <a:rPr lang="en-US" sz="1800" dirty="0" smtClean="0"/>
              <a:t> </a:t>
            </a:r>
            <a:r>
              <a:rPr lang="en-US" sz="1800" dirty="0" err="1" smtClean="0"/>
              <a:t>кралство</a:t>
            </a:r>
            <a:r>
              <a:rPr lang="en-US" sz="1800" dirty="0" smtClean="0"/>
              <a:t>.</a:t>
            </a:r>
            <a:endParaRPr lang="bg-BG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17</a:t>
            </a:fld>
            <a:endParaRPr lang="bg-B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2200" b="1" dirty="0" smtClean="0"/>
              <a:t>Основни фармацевтични данни,</a:t>
            </a:r>
            <a:br>
              <a:rPr lang="bg-BG" sz="2200" b="1" dirty="0" smtClean="0"/>
            </a:br>
            <a:r>
              <a:rPr lang="bg-BG" sz="2200" b="1" dirty="0" smtClean="0"/>
              <a:t>получени от членовете на ЕС за периода </a:t>
            </a:r>
            <a:br>
              <a:rPr lang="bg-BG" sz="2200" b="1" dirty="0" smtClean="0"/>
            </a:br>
            <a:r>
              <a:rPr lang="bg-BG" sz="2200" b="1" dirty="0" smtClean="0"/>
              <a:t>2012 г. – 2013 г.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71472" y="1214422"/>
          <a:ext cx="7786740" cy="5498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1500198"/>
                <a:gridCol w="1071570"/>
                <a:gridCol w="2000264"/>
                <a:gridCol w="2143138"/>
              </a:tblGrid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400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Страна</a:t>
                      </a:r>
                      <a:endParaRPr lang="bg-BG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Регистрирани фармацевти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400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%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жени</a:t>
                      </a:r>
                      <a:endParaRPr lang="bg-BG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Фармацевти работещи в аптеки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Фармацевти правещи специализация в аптеки</a:t>
                      </a:r>
                    </a:p>
                  </a:txBody>
                  <a:tcPr marL="68580" marR="68580" marT="0" marB="0"/>
                </a:tc>
              </a:tr>
              <a:tr h="230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Австрия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5823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79%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5502</a:t>
                      </a:r>
                      <a:endParaRPr lang="bg-BG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Белгия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70%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България</a:t>
                      </a:r>
                      <a:endParaRPr lang="bg-BG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5582</a:t>
                      </a:r>
                      <a:endParaRPr lang="bg-BG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81%</a:t>
                      </a:r>
                      <a:endParaRPr lang="bg-BG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5120</a:t>
                      </a:r>
                      <a:endParaRPr lang="bg-BG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1532</a:t>
                      </a:r>
                      <a:endParaRPr lang="bg-BG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Чехия.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8393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84%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6820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3446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Хърватия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3262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93%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2412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Дания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4457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74%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769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Финландия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3212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77%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1337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281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Франция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73892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67%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55616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Германия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59739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68%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48422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Унгария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7193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5456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2900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Ирландия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5004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Италия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86268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67%</a:t>
                      </a:r>
                      <a:endParaRPr lang="bg-BG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51000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македония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2470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80%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1018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Холандия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6465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2801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Португалия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13028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79%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8122</a:t>
                      </a:r>
                      <a:endParaRPr lang="bg-BG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Румъния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19165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90%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17943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10541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Словакия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4482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85%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4239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3240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Словения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1068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Испания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65472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71%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44848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Швеция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3367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69%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1360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Великобритания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47407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30417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Турция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29441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55%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24406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Швейцария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7720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71%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5337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1645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Естония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815</a:t>
                      </a:r>
                      <a:endParaRPr lang="bg-BG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99%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815</a:t>
                      </a:r>
                      <a:endParaRPr lang="bg-BG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815</a:t>
                      </a:r>
                      <a:endParaRPr lang="bg-BG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18</a:t>
            </a:fld>
            <a:endParaRPr lang="bg-BG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000" b="1" dirty="0" smtClean="0"/>
              <a:t>НАБЛЮДЕНИЕ И КОНТРОЛ ОТ ФАРМАЦЕВТ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/>
              <a:t>Държави</a:t>
            </a:r>
            <a:r>
              <a:rPr lang="en-US" dirty="0" smtClean="0"/>
              <a:t>, </a:t>
            </a:r>
            <a:r>
              <a:rPr lang="bg-BG" dirty="0" smtClean="0"/>
              <a:t>чието законодателство</a:t>
            </a:r>
            <a:r>
              <a:rPr lang="en-US" dirty="0" smtClean="0"/>
              <a:t> </a:t>
            </a:r>
            <a:r>
              <a:rPr lang="en-US" dirty="0" err="1" smtClean="0"/>
              <a:t>изисква</a:t>
            </a:r>
            <a:r>
              <a:rPr lang="bg-BG" dirty="0" smtClean="0"/>
              <a:t> </a:t>
            </a:r>
            <a:r>
              <a:rPr lang="en-US" dirty="0" err="1" smtClean="0"/>
              <a:t>фармацевт</a:t>
            </a:r>
            <a:r>
              <a:rPr lang="bg-BG" dirty="0" smtClean="0"/>
              <a:t> да</a:t>
            </a:r>
            <a:r>
              <a:rPr lang="en-US" dirty="0" smtClean="0"/>
              <a:t> </a:t>
            </a:r>
            <a:r>
              <a:rPr lang="en-US" dirty="0" err="1" smtClean="0"/>
              <a:t>присъства</a:t>
            </a:r>
            <a:r>
              <a:rPr lang="en-US" dirty="0" smtClean="0"/>
              <a:t> в</a:t>
            </a:r>
            <a:r>
              <a:rPr lang="bg-BG" dirty="0" smtClean="0"/>
              <a:t>  аптека</a:t>
            </a:r>
            <a:r>
              <a:rPr lang="en-US" dirty="0" err="1" smtClean="0"/>
              <a:t>та</a:t>
            </a:r>
            <a:r>
              <a:rPr lang="en-US" dirty="0" smtClean="0"/>
              <a:t> </a:t>
            </a:r>
            <a:r>
              <a:rPr lang="en-US" dirty="0" err="1" smtClean="0"/>
              <a:t>през</a:t>
            </a:r>
            <a:r>
              <a:rPr lang="en-US" dirty="0" smtClean="0"/>
              <a:t> </a:t>
            </a:r>
            <a:r>
              <a:rPr lang="en-US" dirty="0" err="1" smtClean="0"/>
              <a:t>цялото</a:t>
            </a:r>
            <a:r>
              <a:rPr lang="en-US" dirty="0" smtClean="0"/>
              <a:t> </a:t>
            </a:r>
            <a:r>
              <a:rPr lang="en-US" dirty="0" err="1" smtClean="0"/>
              <a:t>време</a:t>
            </a:r>
            <a:r>
              <a:rPr lang="bg-BG" dirty="0" smtClean="0"/>
              <a:t> – </a:t>
            </a:r>
            <a:r>
              <a:rPr lang="en-US" dirty="0" err="1" smtClean="0"/>
              <a:t>Австрия</a:t>
            </a:r>
            <a:r>
              <a:rPr lang="en-US" dirty="0" smtClean="0"/>
              <a:t>, </a:t>
            </a:r>
            <a:r>
              <a:rPr lang="en-US" dirty="0" err="1" smtClean="0"/>
              <a:t>Белгия</a:t>
            </a:r>
            <a:r>
              <a:rPr lang="en-US" dirty="0" smtClean="0"/>
              <a:t>, </a:t>
            </a:r>
            <a:r>
              <a:rPr lang="en-US" dirty="0" err="1" smtClean="0"/>
              <a:t>България</a:t>
            </a:r>
            <a:r>
              <a:rPr lang="en-US" dirty="0" smtClean="0"/>
              <a:t>, </a:t>
            </a:r>
            <a:r>
              <a:rPr lang="en-US" dirty="0" err="1" smtClean="0"/>
              <a:t>Хърватска</a:t>
            </a:r>
            <a:r>
              <a:rPr lang="en-US" dirty="0" smtClean="0"/>
              <a:t>, </a:t>
            </a:r>
            <a:r>
              <a:rPr lang="en-US" dirty="0" err="1" smtClean="0"/>
              <a:t>Дания</a:t>
            </a:r>
            <a:r>
              <a:rPr lang="en-US" dirty="0" smtClean="0"/>
              <a:t>, </a:t>
            </a:r>
            <a:r>
              <a:rPr lang="en-US" dirty="0" err="1" smtClean="0"/>
              <a:t>Финландия</a:t>
            </a:r>
            <a:r>
              <a:rPr lang="en-US" dirty="0" smtClean="0"/>
              <a:t>, </a:t>
            </a:r>
            <a:r>
              <a:rPr lang="en-US" dirty="0" err="1" smtClean="0"/>
              <a:t>Франция</a:t>
            </a:r>
            <a:r>
              <a:rPr lang="en-US" dirty="0" smtClean="0"/>
              <a:t>, </a:t>
            </a:r>
            <a:r>
              <a:rPr lang="en-US" dirty="0" err="1" smtClean="0"/>
              <a:t>Германия</a:t>
            </a:r>
            <a:r>
              <a:rPr lang="en-US" dirty="0" smtClean="0"/>
              <a:t>, </a:t>
            </a:r>
            <a:r>
              <a:rPr lang="en-US" dirty="0" err="1" smtClean="0"/>
              <a:t>Унгария</a:t>
            </a:r>
            <a:r>
              <a:rPr lang="en-US" dirty="0" smtClean="0"/>
              <a:t>, </a:t>
            </a:r>
            <a:r>
              <a:rPr lang="en-US" dirty="0" err="1" smtClean="0"/>
              <a:t>Ирландия</a:t>
            </a:r>
            <a:r>
              <a:rPr lang="en-US" dirty="0" smtClean="0"/>
              <a:t>, </a:t>
            </a:r>
            <a:r>
              <a:rPr lang="en-US" dirty="0" err="1" smtClean="0"/>
              <a:t>Италия</a:t>
            </a:r>
            <a:r>
              <a:rPr lang="en-US" dirty="0" smtClean="0"/>
              <a:t>, </a:t>
            </a:r>
            <a:r>
              <a:rPr lang="en-US" dirty="0" err="1" smtClean="0"/>
              <a:t>Чехия</a:t>
            </a:r>
            <a:r>
              <a:rPr lang="en-US" dirty="0" smtClean="0"/>
              <a:t>, </a:t>
            </a:r>
            <a:r>
              <a:rPr lang="en-US" dirty="0" err="1" smtClean="0"/>
              <a:t>Португалия</a:t>
            </a:r>
            <a:r>
              <a:rPr lang="en-US" dirty="0" smtClean="0"/>
              <a:t>, </a:t>
            </a:r>
            <a:r>
              <a:rPr lang="en-US" dirty="0" err="1" smtClean="0"/>
              <a:t>Румъния</a:t>
            </a:r>
            <a:r>
              <a:rPr lang="en-US" dirty="0" smtClean="0"/>
              <a:t>, </a:t>
            </a:r>
            <a:r>
              <a:rPr lang="en-US" dirty="0" err="1" smtClean="0"/>
              <a:t>Словакия</a:t>
            </a:r>
            <a:r>
              <a:rPr lang="en-US" dirty="0" smtClean="0"/>
              <a:t>, </a:t>
            </a:r>
            <a:r>
              <a:rPr lang="en-US" dirty="0" err="1" smtClean="0"/>
              <a:t>Словения</a:t>
            </a:r>
            <a:r>
              <a:rPr lang="en-US" dirty="0" smtClean="0"/>
              <a:t>, </a:t>
            </a:r>
            <a:r>
              <a:rPr lang="en-US" dirty="0" err="1" smtClean="0"/>
              <a:t>Испания</a:t>
            </a:r>
            <a:r>
              <a:rPr lang="en-US" dirty="0" smtClean="0"/>
              <a:t>, </a:t>
            </a:r>
            <a:r>
              <a:rPr lang="en-US" dirty="0" err="1" smtClean="0"/>
              <a:t>Швеция</a:t>
            </a:r>
            <a:r>
              <a:rPr lang="en-US" dirty="0" smtClean="0"/>
              <a:t>, </a:t>
            </a:r>
            <a:r>
              <a:rPr lang="en-US" dirty="0" err="1" smtClean="0"/>
              <a:t>Турция</a:t>
            </a:r>
            <a:r>
              <a:rPr lang="en-US" dirty="0" smtClean="0"/>
              <a:t>, </a:t>
            </a:r>
            <a:r>
              <a:rPr lang="en-US" dirty="0" err="1" smtClean="0"/>
              <a:t>Швейцария</a:t>
            </a:r>
            <a:r>
              <a:rPr lang="en-US" dirty="0" smtClean="0"/>
              <a:t>, </a:t>
            </a:r>
            <a:r>
              <a:rPr lang="en-US" dirty="0" err="1" smtClean="0"/>
              <a:t>Македония</a:t>
            </a:r>
            <a:r>
              <a:rPr lang="bg-BG" dirty="0" smtClean="0"/>
              <a:t>.</a:t>
            </a:r>
          </a:p>
          <a:p>
            <a:pPr algn="just"/>
            <a:r>
              <a:rPr lang="en-US" dirty="0" err="1" smtClean="0"/>
              <a:t>Държави</a:t>
            </a:r>
            <a:r>
              <a:rPr lang="en-US" dirty="0" smtClean="0"/>
              <a:t>, </a:t>
            </a:r>
            <a:r>
              <a:rPr lang="en-US" dirty="0" err="1" smtClean="0"/>
              <a:t>които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изискват</a:t>
            </a:r>
            <a:r>
              <a:rPr lang="en-US" dirty="0" smtClean="0"/>
              <a:t> </a:t>
            </a:r>
            <a:r>
              <a:rPr lang="en-US" dirty="0" err="1" smtClean="0"/>
              <a:t>физическо</a:t>
            </a:r>
            <a:r>
              <a:rPr lang="en-US" dirty="0" smtClean="0"/>
              <a:t> </a:t>
            </a:r>
            <a:r>
              <a:rPr lang="en-US" dirty="0" err="1" smtClean="0"/>
              <a:t>присъствие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фармацевт</a:t>
            </a:r>
            <a:r>
              <a:rPr lang="bg-BG" dirty="0" smtClean="0"/>
              <a:t> –</a:t>
            </a:r>
            <a:r>
              <a:rPr lang="en-US" dirty="0" smtClean="0"/>
              <a:t> </a:t>
            </a:r>
            <a:r>
              <a:rPr lang="bg-BG" dirty="0" err="1" smtClean="0"/>
              <a:t>Нидер</a:t>
            </a:r>
            <a:r>
              <a:rPr lang="en-US" dirty="0" err="1" smtClean="0"/>
              <a:t>ландия</a:t>
            </a:r>
            <a:r>
              <a:rPr lang="en-US" dirty="0" smtClean="0"/>
              <a:t>, </a:t>
            </a:r>
            <a:r>
              <a:rPr lang="en-US" dirty="0" err="1" smtClean="0"/>
              <a:t>Великобритания</a:t>
            </a:r>
            <a:r>
              <a:rPr lang="en-US" dirty="0" smtClean="0"/>
              <a:t>, </a:t>
            </a:r>
            <a:r>
              <a:rPr lang="en-US" dirty="0" err="1" smtClean="0"/>
              <a:t>Естония</a:t>
            </a:r>
            <a:r>
              <a:rPr lang="bg-BG" dirty="0" smtClean="0"/>
              <a:t>.</a:t>
            </a:r>
          </a:p>
          <a:p>
            <a:pPr>
              <a:buNone/>
            </a:pP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19</a:t>
            </a:fld>
            <a:endParaRPr lang="bg-BG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2200" dirty="0" smtClean="0"/>
              <a:t>ЕВРОПЕЙСКАТА АПТЕКА – КЛЮЧОВИ ФАКТИ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данни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Pharmaceutical Group of the European Union, в </a:t>
            </a:r>
            <a:r>
              <a:rPr lang="en-US" dirty="0" err="1" smtClean="0"/>
              <a:t>Европа</a:t>
            </a:r>
            <a:r>
              <a:rPr lang="en-US" dirty="0" smtClean="0"/>
              <a:t> </a:t>
            </a:r>
            <a:r>
              <a:rPr lang="en-US" dirty="0" err="1" smtClean="0"/>
              <a:t>има</a:t>
            </a:r>
            <a:r>
              <a:rPr lang="en-US" dirty="0" smtClean="0"/>
              <a:t> </a:t>
            </a:r>
            <a:r>
              <a:rPr lang="en-US" dirty="0" err="1" smtClean="0"/>
              <a:t>мрежа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160</a:t>
            </a:r>
            <a:r>
              <a:rPr lang="bg-BG" dirty="0" smtClean="0"/>
              <a:t> </a:t>
            </a:r>
            <a:r>
              <a:rPr lang="en-US" dirty="0" smtClean="0"/>
              <a:t>000 </a:t>
            </a:r>
            <a:r>
              <a:rPr lang="en-US" dirty="0" err="1" smtClean="0"/>
              <a:t>аптеки</a:t>
            </a:r>
            <a:r>
              <a:rPr lang="en-US" dirty="0" smtClean="0"/>
              <a:t> и  </a:t>
            </a:r>
            <a:r>
              <a:rPr lang="en-US" dirty="0" err="1" smtClean="0"/>
              <a:t>повече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45 </a:t>
            </a:r>
            <a:r>
              <a:rPr lang="en-US" dirty="0" err="1" smtClean="0"/>
              <a:t>милиона</a:t>
            </a:r>
            <a:r>
              <a:rPr lang="en-US" dirty="0" smtClean="0"/>
              <a:t> </a:t>
            </a:r>
            <a:r>
              <a:rPr lang="en-US" dirty="0" err="1" smtClean="0"/>
              <a:t>души</a:t>
            </a:r>
            <a:r>
              <a:rPr lang="en-US" dirty="0" smtClean="0"/>
              <a:t> </a:t>
            </a:r>
            <a:r>
              <a:rPr lang="en-US" dirty="0" err="1" smtClean="0"/>
              <a:t>посещават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</a:t>
            </a:r>
            <a:r>
              <a:rPr lang="en-US" dirty="0" err="1" smtClean="0"/>
              <a:t>всеки</a:t>
            </a:r>
            <a:r>
              <a:rPr lang="en-US" dirty="0" smtClean="0"/>
              <a:t> </a:t>
            </a:r>
            <a:r>
              <a:rPr lang="en-US" dirty="0" err="1" smtClean="0"/>
              <a:t>ден</a:t>
            </a:r>
            <a:r>
              <a:rPr lang="en-US" dirty="0" smtClean="0"/>
              <a:t>. </a:t>
            </a:r>
            <a:r>
              <a:rPr lang="en-US" dirty="0" err="1" smtClean="0"/>
              <a:t>Аптеките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достъпни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500 </a:t>
            </a:r>
            <a:r>
              <a:rPr lang="en-US" dirty="0" err="1" smtClean="0"/>
              <a:t>млн</a:t>
            </a:r>
            <a:r>
              <a:rPr lang="en-US" dirty="0" smtClean="0"/>
              <a:t>. </a:t>
            </a:r>
            <a:r>
              <a:rPr lang="en-US" dirty="0" err="1" smtClean="0"/>
              <a:t>европейски</a:t>
            </a:r>
            <a:r>
              <a:rPr lang="en-US" dirty="0" smtClean="0"/>
              <a:t> </a:t>
            </a:r>
            <a:r>
              <a:rPr lang="en-US" dirty="0" err="1" smtClean="0"/>
              <a:t>граждани</a:t>
            </a:r>
            <a:r>
              <a:rPr lang="bg-BG" dirty="0" smtClean="0"/>
              <a:t>.</a:t>
            </a:r>
          </a:p>
          <a:p>
            <a:pPr algn="just"/>
            <a:r>
              <a:rPr lang="en-US" dirty="0" err="1" smtClean="0"/>
              <a:t>Приблизително</a:t>
            </a:r>
            <a:r>
              <a:rPr lang="en-US" dirty="0" smtClean="0"/>
              <a:t> 98%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гражданите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ЕС </a:t>
            </a:r>
            <a:r>
              <a:rPr lang="en-US" dirty="0" err="1" smtClean="0"/>
              <a:t>могат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достигнат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най-близката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в </a:t>
            </a:r>
            <a:r>
              <a:rPr lang="en-US" dirty="0" err="1" smtClean="0"/>
              <a:t>рамките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30 </a:t>
            </a:r>
            <a:r>
              <a:rPr lang="en-US" dirty="0" err="1" smtClean="0"/>
              <a:t>мин</a:t>
            </a:r>
            <a:r>
              <a:rPr lang="en-US" dirty="0" smtClean="0"/>
              <a:t>, </a:t>
            </a:r>
            <a:r>
              <a:rPr lang="en-US" dirty="0" err="1" smtClean="0"/>
              <a:t>докато</a:t>
            </a:r>
            <a:r>
              <a:rPr lang="en-US" dirty="0" smtClean="0"/>
              <a:t> 58%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гражданите</a:t>
            </a:r>
            <a:r>
              <a:rPr lang="en-US" dirty="0" smtClean="0"/>
              <a:t> </a:t>
            </a:r>
            <a:r>
              <a:rPr lang="en-US" dirty="0" err="1" smtClean="0"/>
              <a:t>посочват</a:t>
            </a:r>
            <a:r>
              <a:rPr lang="en-US" dirty="0" smtClean="0"/>
              <a:t>, </a:t>
            </a:r>
            <a:r>
              <a:rPr lang="en-US" dirty="0" err="1" smtClean="0"/>
              <a:t>че</a:t>
            </a:r>
            <a:r>
              <a:rPr lang="en-US" dirty="0" smtClean="0"/>
              <a:t> </a:t>
            </a:r>
            <a:r>
              <a:rPr lang="en-US" dirty="0" err="1" smtClean="0"/>
              <a:t>най-близката</a:t>
            </a:r>
            <a:r>
              <a:rPr lang="en-US" dirty="0" smtClean="0"/>
              <a:t> </a:t>
            </a:r>
            <a:r>
              <a:rPr lang="en-US" dirty="0" err="1" smtClean="0"/>
              <a:t>аптека</a:t>
            </a:r>
            <a:r>
              <a:rPr lang="en-US" dirty="0" smtClean="0"/>
              <a:t> е </a:t>
            </a:r>
            <a:r>
              <a:rPr lang="en-US" dirty="0" err="1" smtClean="0"/>
              <a:t>на</a:t>
            </a:r>
            <a:r>
              <a:rPr lang="en-US" dirty="0" smtClean="0"/>
              <a:t> 5 </a:t>
            </a:r>
            <a:r>
              <a:rPr lang="en-US" dirty="0" err="1" smtClean="0"/>
              <a:t>минути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работното</a:t>
            </a:r>
            <a:r>
              <a:rPr lang="en-US" dirty="0" smtClean="0"/>
              <a:t> </a:t>
            </a:r>
            <a:r>
              <a:rPr lang="en-US" dirty="0" err="1" smtClean="0"/>
              <a:t>им</a:t>
            </a:r>
            <a:r>
              <a:rPr lang="en-US" dirty="0" smtClean="0"/>
              <a:t> </a:t>
            </a:r>
            <a:r>
              <a:rPr lang="en-US" dirty="0" err="1" smtClean="0"/>
              <a:t>място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дома</a:t>
            </a:r>
            <a:r>
              <a:rPr lang="en-US" dirty="0" smtClean="0"/>
              <a:t> </a:t>
            </a:r>
            <a:r>
              <a:rPr lang="en-US" dirty="0" err="1" smtClean="0"/>
              <a:t>им</a:t>
            </a:r>
            <a:r>
              <a:rPr lang="en-US" dirty="0" smtClean="0"/>
              <a:t>.</a:t>
            </a:r>
            <a:endParaRPr lang="bg-BG" dirty="0" smtClean="0"/>
          </a:p>
          <a:p>
            <a:pPr algn="just"/>
            <a:r>
              <a:rPr lang="en-US" dirty="0" smtClean="0"/>
              <a:t>В </a:t>
            </a:r>
            <a:r>
              <a:rPr lang="en-US" dirty="0" err="1" smtClean="0"/>
              <a:t>аптеките</a:t>
            </a:r>
            <a:r>
              <a:rPr lang="en-US" dirty="0" smtClean="0"/>
              <a:t> в ЕС </a:t>
            </a:r>
            <a:r>
              <a:rPr lang="en-US" dirty="0" err="1" smtClean="0"/>
              <a:t>работят</a:t>
            </a:r>
            <a:r>
              <a:rPr lang="en-US" dirty="0" smtClean="0"/>
              <a:t> 400 000</a:t>
            </a:r>
            <a:r>
              <a:rPr lang="en-US" b="1" dirty="0" smtClean="0"/>
              <a:t> </a:t>
            </a:r>
            <a:r>
              <a:rPr lang="en-US" dirty="0" err="1" smtClean="0"/>
              <a:t>магистър-фармацевти</a:t>
            </a:r>
            <a:r>
              <a:rPr lang="en-US" dirty="0" smtClean="0"/>
              <a:t>, </a:t>
            </a:r>
            <a:r>
              <a:rPr lang="en-US" dirty="0" err="1" smtClean="0"/>
              <a:t>както</a:t>
            </a:r>
            <a:r>
              <a:rPr lang="en-US" dirty="0" smtClean="0"/>
              <a:t> и </a:t>
            </a:r>
            <a:r>
              <a:rPr lang="en-US" dirty="0" err="1" smtClean="0"/>
              <a:t>над</a:t>
            </a:r>
            <a:r>
              <a:rPr lang="en-US" dirty="0" smtClean="0"/>
              <a:t> 600 000 </a:t>
            </a:r>
            <a:r>
              <a:rPr lang="en-US" dirty="0" err="1" smtClean="0"/>
              <a:t>други</a:t>
            </a:r>
            <a:r>
              <a:rPr lang="en-US" dirty="0" smtClean="0"/>
              <a:t> </a:t>
            </a:r>
            <a:r>
              <a:rPr lang="en-US" dirty="0" err="1" smtClean="0"/>
              <a:t>специалисти</a:t>
            </a:r>
            <a:r>
              <a:rPr lang="en-US" dirty="0" smtClean="0"/>
              <a:t> - </a:t>
            </a:r>
            <a:r>
              <a:rPr lang="en-US" dirty="0" err="1" smtClean="0"/>
              <a:t>помощник-фармацевти</a:t>
            </a:r>
            <a:r>
              <a:rPr lang="en-US" dirty="0" smtClean="0"/>
              <a:t>, </a:t>
            </a:r>
            <a:r>
              <a:rPr lang="en-US" dirty="0" err="1" smtClean="0"/>
              <a:t>както</a:t>
            </a:r>
            <a:r>
              <a:rPr lang="en-US" dirty="0" smtClean="0"/>
              <a:t> и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осигуряват</a:t>
            </a:r>
            <a:r>
              <a:rPr lang="en-US" dirty="0" smtClean="0"/>
              <a:t> </a:t>
            </a:r>
            <a:r>
              <a:rPr lang="en-US" dirty="0" err="1" smtClean="0"/>
              <a:t>места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практически</a:t>
            </a:r>
            <a:r>
              <a:rPr lang="en-US" dirty="0" smtClean="0"/>
              <a:t> </a:t>
            </a:r>
            <a:r>
              <a:rPr lang="en-US" dirty="0" err="1" smtClean="0"/>
              <a:t>занятия</a:t>
            </a:r>
            <a:r>
              <a:rPr lang="en-US" dirty="0" smtClean="0"/>
              <a:t> и </a:t>
            </a:r>
            <a:r>
              <a:rPr lang="en-US" dirty="0" err="1" smtClean="0"/>
              <a:t>стаж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студентите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специалността</a:t>
            </a:r>
            <a:r>
              <a:rPr lang="en-US" dirty="0" smtClean="0"/>
              <a:t> </a:t>
            </a:r>
            <a:r>
              <a:rPr lang="en-US" dirty="0" err="1" smtClean="0"/>
              <a:t>Фармация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20</a:t>
            </a:fld>
            <a:endParaRPr lang="bg-BG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/>
              <a:t>Ежегодно</a:t>
            </a:r>
            <a:r>
              <a:rPr lang="en-US" dirty="0" smtClean="0"/>
              <a:t> в </a:t>
            </a:r>
            <a:r>
              <a:rPr lang="en-US" dirty="0" err="1" smtClean="0"/>
              <a:t>Европа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продават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9,5 </a:t>
            </a:r>
            <a:r>
              <a:rPr lang="en-US" dirty="0" err="1" smtClean="0"/>
              <a:t>млрд</a:t>
            </a:r>
            <a:r>
              <a:rPr lang="bg-BG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опаковки</a:t>
            </a:r>
            <a:r>
              <a:rPr lang="en-US" dirty="0" smtClean="0"/>
              <a:t> </a:t>
            </a:r>
            <a:r>
              <a:rPr lang="en-US" dirty="0" err="1" smtClean="0"/>
              <a:t>лекарства</a:t>
            </a:r>
            <a:r>
              <a:rPr lang="en-US" dirty="0" smtClean="0"/>
              <a:t>, </a:t>
            </a:r>
            <a:r>
              <a:rPr lang="en-US" dirty="0" err="1" smtClean="0"/>
              <a:t>отпускани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лекарско</a:t>
            </a:r>
            <a:r>
              <a:rPr lang="en-US" dirty="0" smtClean="0"/>
              <a:t> </a:t>
            </a:r>
            <a:r>
              <a:rPr lang="en-US" dirty="0" err="1" smtClean="0"/>
              <a:t>предписание</a:t>
            </a:r>
            <a:r>
              <a:rPr lang="en-US" dirty="0" smtClean="0"/>
              <a:t>.</a:t>
            </a:r>
            <a:endParaRPr lang="bg-BG" dirty="0" smtClean="0"/>
          </a:p>
          <a:p>
            <a:pPr algn="just"/>
            <a:r>
              <a:rPr lang="en-US" b="1" dirty="0" smtClean="0"/>
              <a:t>194 500 </a:t>
            </a:r>
            <a:r>
              <a:rPr lang="en-US" dirty="0" err="1" smtClean="0"/>
              <a:t>смъртни</a:t>
            </a:r>
            <a:r>
              <a:rPr lang="en-US" dirty="0" smtClean="0"/>
              <a:t> </a:t>
            </a:r>
            <a:r>
              <a:rPr lang="en-US" dirty="0" err="1" smtClean="0"/>
              <a:t>случая</a:t>
            </a:r>
            <a:r>
              <a:rPr lang="en-US" dirty="0" smtClean="0"/>
              <a:t> </a:t>
            </a:r>
            <a:r>
              <a:rPr lang="en-US" dirty="0" err="1" smtClean="0"/>
              <a:t>годишно</a:t>
            </a:r>
            <a:r>
              <a:rPr lang="en-US" dirty="0" smtClean="0"/>
              <a:t> в ЕС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дължат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неправилна</a:t>
            </a:r>
            <a:r>
              <a:rPr lang="en-US" dirty="0" smtClean="0"/>
              <a:t> </a:t>
            </a:r>
            <a:r>
              <a:rPr lang="en-US" dirty="0" err="1" smtClean="0"/>
              <a:t>дозировка</a:t>
            </a:r>
            <a:r>
              <a:rPr lang="en-US" dirty="0" smtClean="0"/>
              <a:t> и </a:t>
            </a:r>
            <a:r>
              <a:rPr lang="en-US" dirty="0" err="1" smtClean="0"/>
              <a:t>неспазване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предписаното</a:t>
            </a:r>
            <a:r>
              <a:rPr lang="en-US" dirty="0" smtClean="0"/>
              <a:t> </a:t>
            </a:r>
            <a:r>
              <a:rPr lang="en-US" dirty="0" err="1" smtClean="0"/>
              <a:t>лечение</a:t>
            </a:r>
            <a:r>
              <a:rPr lang="en-US" dirty="0" smtClean="0"/>
              <a:t>. </a:t>
            </a:r>
            <a:r>
              <a:rPr lang="en-US" dirty="0" err="1" smtClean="0"/>
              <a:t>Финансовите</a:t>
            </a:r>
            <a:r>
              <a:rPr lang="en-US" dirty="0" smtClean="0"/>
              <a:t> </a:t>
            </a:r>
            <a:r>
              <a:rPr lang="en-US" dirty="0" err="1" smtClean="0"/>
              <a:t>загуби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ЕС </a:t>
            </a:r>
            <a:r>
              <a:rPr lang="en-US" dirty="0" err="1" smtClean="0"/>
              <a:t>вследствие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неправилен</a:t>
            </a:r>
            <a:r>
              <a:rPr lang="en-US" dirty="0" smtClean="0"/>
              <a:t> </a:t>
            </a:r>
            <a:r>
              <a:rPr lang="en-US" dirty="0" err="1" smtClean="0"/>
              <a:t>лекарствен</a:t>
            </a:r>
            <a:r>
              <a:rPr lang="en-US" dirty="0" smtClean="0"/>
              <a:t> </a:t>
            </a:r>
            <a:r>
              <a:rPr lang="en-US" dirty="0" err="1" smtClean="0"/>
              <a:t>прием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b="1" dirty="0" smtClean="0"/>
              <a:t>€125 </a:t>
            </a:r>
            <a:r>
              <a:rPr lang="en-US" dirty="0" err="1" smtClean="0"/>
              <a:t>млрд</a:t>
            </a:r>
            <a:r>
              <a:rPr lang="en-US" dirty="0" smtClean="0"/>
              <a:t>. </a:t>
            </a:r>
            <a:endParaRPr lang="bg-BG" dirty="0" smtClean="0"/>
          </a:p>
          <a:p>
            <a:pPr algn="just"/>
            <a:r>
              <a:rPr lang="bg-BG" dirty="0" smtClean="0"/>
              <a:t>Като цяло, аптеките са с работно време, което е по-дълго от това на другите здравни заведения, и чрез удълженото работно време, работата на смени, включително и нощни смени, гарантират достъп на пациентите до предлаганите услуги </a:t>
            </a:r>
            <a:r>
              <a:rPr lang="bg-BG" b="1" dirty="0" smtClean="0"/>
              <a:t>24/7.</a:t>
            </a:r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21</a:t>
            </a:fld>
            <a:endParaRPr lang="bg-BG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400" dirty="0" smtClean="0"/>
              <a:t>Здравеопазване – предизвикателства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59008"/>
            <a:ext cx="7787208" cy="4878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sz="2000" dirty="0" smtClean="0"/>
              <a:t>ДЕМОГРАФСКО ПРЕДИЗВИКАТЕЛСТВО: удължаващата се средна продължителност на живота, в съчетание с намалената раждаемост, води до постоянното нарастване на дела на възрастното население в страните от ЕС.</a:t>
            </a:r>
          </a:p>
          <a:p>
            <a:pPr algn="just"/>
            <a:r>
              <a:rPr lang="bg-BG" sz="2000" dirty="0" smtClean="0"/>
              <a:t>РИСКОВИТЕ ФАКТОРИ ЗА ЖИВОТА СА СЕ ПРОМЕНИЛИ в резултат на растящите стандарт на живот и образование, начин на живот и технологии.</a:t>
            </a:r>
          </a:p>
          <a:p>
            <a:pPr algn="just"/>
            <a:r>
              <a:rPr lang="bg-BG" sz="2000" dirty="0" smtClean="0"/>
              <a:t>МЕДИЦИНСКИ СПЕЦИАЛИСТИ: до 2020 г. ще има недостиг от 1000 000 здравни професионалисти в ЕС.</a:t>
            </a:r>
          </a:p>
          <a:p>
            <a:pPr algn="just"/>
            <a:r>
              <a:rPr lang="bg-BG" sz="2000" dirty="0" smtClean="0"/>
              <a:t>ГРИЖА, ОРИЕНТИРАНА КЪМ ПАЦИЕНТА.</a:t>
            </a:r>
          </a:p>
          <a:p>
            <a:pPr algn="just"/>
            <a:r>
              <a:rPr lang="bg-BG" sz="2000" dirty="0" smtClean="0"/>
              <a:t>ИКОНОМИЧЕСКИ НАТИСК – разходите за здравеопазване са се повишили във всички европейски страни, като често те нарастват по-бързо от икономическия ръст, което води до нарастване на дела от БВП, отделян за здравеопазване.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22</a:t>
            </a:fld>
            <a:endParaRPr lang="bg-BG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/>
              <a:t>ДЕЙНОСТИ НА МОДЕРНАТА АПТЕЧНА  ПРАКТИКА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 algn="just"/>
            <a:r>
              <a:rPr lang="bg-BG" sz="2000" dirty="0" smtClean="0"/>
              <a:t>Повишаване на лекарствената безопасност и достъпа до лекарства.</a:t>
            </a:r>
          </a:p>
          <a:p>
            <a:pPr algn="just"/>
            <a:r>
              <a:rPr lang="bg-BG" sz="2000" dirty="0" smtClean="0"/>
              <a:t>Подобряване на резултатите от лечението за отделните пациенти.</a:t>
            </a:r>
          </a:p>
          <a:p>
            <a:pPr algn="just"/>
            <a:r>
              <a:rPr lang="bg-BG" sz="2000" dirty="0" smtClean="0"/>
              <a:t>Фармацевтите предоставят експертна информация за лекарства, медицински изделия, както и за други продукти, повлияващи здравето.</a:t>
            </a:r>
          </a:p>
          <a:p>
            <a:pPr lvl="0" algn="just"/>
            <a:r>
              <a:rPr lang="bg-BG" sz="2000" dirty="0" smtClean="0"/>
              <a:t>Управление на лекарственото лечение.</a:t>
            </a:r>
          </a:p>
          <a:p>
            <a:pPr lvl="0" algn="just"/>
            <a:r>
              <a:rPr lang="bg-BG" sz="2000" dirty="0" smtClean="0"/>
              <a:t>Управление на терапията при хронични състояния.</a:t>
            </a:r>
          </a:p>
          <a:p>
            <a:pPr lvl="0" algn="just"/>
            <a:r>
              <a:rPr lang="bg-BG" sz="2000" dirty="0" smtClean="0"/>
              <a:t>Принос към провеждането от пациента лекарствено лечение.</a:t>
            </a:r>
          </a:p>
          <a:p>
            <a:pPr lvl="0" algn="just"/>
            <a:r>
              <a:rPr lang="bg-BG" sz="2000" dirty="0" smtClean="0"/>
              <a:t>Подобряване на общественото здраве.</a:t>
            </a:r>
          </a:p>
          <a:p>
            <a:pPr lvl="0" algn="just"/>
            <a:r>
              <a:rPr lang="bg-BG" sz="2000" dirty="0" smtClean="0"/>
              <a:t>Повишаване ефективността на системата.</a:t>
            </a:r>
            <a:endParaRPr lang="bg-BG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23</a:t>
            </a:fld>
            <a:endParaRPr lang="bg-BG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/>
              <a:t>Заключение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467600" cy="575959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dirty="0" smtClean="0"/>
              <a:t>Фармацевтите са ключови професионалисти в областта на здравеопазването и аптеките в </a:t>
            </a:r>
            <a:r>
              <a:rPr lang="bg-BG" dirty="0" smtClean="0"/>
              <a:t>Европа и имат </a:t>
            </a:r>
            <a:r>
              <a:rPr lang="bg-BG" dirty="0" smtClean="0"/>
              <a:t>важна роля за повишаване на нивото на здравеопазването и превенцията на заболяванията.</a:t>
            </a:r>
          </a:p>
          <a:p>
            <a:pPr algn="just"/>
            <a:r>
              <a:rPr lang="bg-BG" dirty="0" smtClean="0"/>
              <a:t>Историческото развитие, традициите и културата имат голямо влияние върху начина, по който </a:t>
            </a:r>
            <a:r>
              <a:rPr lang="bg-BG" dirty="0" smtClean="0"/>
              <a:t>е регулиран </a:t>
            </a:r>
            <a:r>
              <a:rPr lang="bg-BG" dirty="0" smtClean="0"/>
              <a:t>сектора и по който са организирани системите в дадена държава, което е отразено в политиката по здравеопазване и политиката за аптеките. </a:t>
            </a:r>
          </a:p>
          <a:p>
            <a:pPr algn="just"/>
            <a:r>
              <a:rPr lang="bg-BG" dirty="0" smtClean="0"/>
              <a:t>С оглед  достъпността на фармацевтични услуги, държавите с регулация се представят доста по-добре от държавите с дерегулация, като аптеките в тези държави не само са достатъчно на брой, но и са равномерно разпределени в страната.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24</a:t>
            </a:fld>
            <a:endParaRPr lang="bg-BG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04098"/>
            <a:ext cx="7931224" cy="5017190"/>
          </a:xfrm>
        </p:spPr>
        <p:txBody>
          <a:bodyPr>
            <a:normAutofit fontScale="92500"/>
          </a:bodyPr>
          <a:lstStyle/>
          <a:p>
            <a:pPr algn="just"/>
            <a:r>
              <a:rPr lang="bg-BG" dirty="0" smtClean="0"/>
              <a:t>Здравеопазването е специален сектор и за него са необходими регулации, което намира отражение във факта, че дори в държавите, за които се счита, че са много дерегулирани, съществуват регулации за аптеките, например що се отнася до наличностите от лекарства или задачите и задълженията на аптеките. </a:t>
            </a:r>
          </a:p>
          <a:p>
            <a:pPr algn="just"/>
            <a:r>
              <a:rPr lang="bg-BG" dirty="0" smtClean="0"/>
              <a:t>В този контекст регулаторните органи и професионалните организации във фармацевтичния сектор имат важна роля за гарантирането на доброто качество на аптечните услуги и на професионалните фармацевтични знания.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25</a:t>
            </a:fld>
            <a:endParaRPr lang="bg-BG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g-BG" sz="1800" dirty="0" smtClean="0"/>
              <a:t>    </a:t>
            </a:r>
            <a:r>
              <a:rPr lang="bg-BG" sz="2000" b="1" dirty="0" smtClean="0"/>
              <a:t>НАЧИНИ ЗА ВЪВЕЖДАНЕ НА РЕГУЛАЦИЯ В ОБЛАСТТА НА АПТЕЧНОТО ОБСЛУЖВАНЕ В БЪЛГАРИЯ</a:t>
            </a:r>
          </a:p>
          <a:p>
            <a:pPr algn="just"/>
            <a:r>
              <a:rPr lang="bg-BG" sz="1800" dirty="0" smtClean="0"/>
              <a:t>Промяна в съществуващия ЗЛПХМ в посока обособяване на нов закон само за аптеките или промени в съществуващата нормативна уредба. </a:t>
            </a:r>
          </a:p>
          <a:p>
            <a:pPr algn="just"/>
            <a:r>
              <a:rPr lang="bg-BG" sz="1800" dirty="0" smtClean="0"/>
              <a:t>Здравните заведения – аптеки да </a:t>
            </a:r>
            <a:r>
              <a:rPr lang="bg-BG" sz="1800" dirty="0" smtClean="0"/>
              <a:t>бъдат собственост на  </a:t>
            </a:r>
            <a:r>
              <a:rPr lang="bg-BG" sz="1800" dirty="0" smtClean="0"/>
              <a:t>физическо или юридическо лице, регистрирано като търговец по българското законодателство или по законодателството на държава </a:t>
            </a:r>
            <a:r>
              <a:rPr lang="bg-BG" sz="1800" dirty="0" smtClean="0"/>
              <a:t>членка, в което магистър-фармацевти да имат дялово участие с не по-малко </a:t>
            </a:r>
            <a:r>
              <a:rPr lang="bg-BG" sz="1800" dirty="0" smtClean="0"/>
              <a:t>от 51%;</a:t>
            </a:r>
          </a:p>
          <a:p>
            <a:pPr algn="just"/>
            <a:r>
              <a:rPr lang="bg-BG" sz="1800" dirty="0" smtClean="0"/>
              <a:t>В населено място с население до 3000 души да </a:t>
            </a:r>
            <a:r>
              <a:rPr lang="bg-BG" sz="1800" dirty="0" smtClean="0"/>
              <a:t>може да бъде </a:t>
            </a:r>
            <a:r>
              <a:rPr lang="bg-BG" sz="1800" dirty="0" smtClean="0"/>
              <a:t>открита не повече от една аптека;</a:t>
            </a:r>
          </a:p>
          <a:p>
            <a:pPr algn="just"/>
            <a:r>
              <a:rPr lang="bg-BG" sz="1800" dirty="0" smtClean="0"/>
              <a:t>В населено място с население над 3000 души могат да бъдат откривани аптеки при норма на представителство една аптека на 3000 души. В същото населено място може да бъде открита още една  аптека, само ако броят на населението превишава с един кратно на 3000 число</a:t>
            </a:r>
            <a:r>
              <a:rPr lang="bg-BG" sz="1800" dirty="0"/>
              <a:t>.</a:t>
            </a:r>
            <a:endParaRPr lang="bg-BG" sz="1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26</a:t>
            </a:fld>
            <a:endParaRPr lang="bg-BG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bg-BG" dirty="0" smtClean="0"/>
              <a:t>Облекчен режим за откриване на аптеки на територията на селищни образувания като курортни и вилни селища, минни и рибарски селища, автогари, аерогари, производствени предприятия; </a:t>
            </a:r>
          </a:p>
          <a:p>
            <a:pPr algn="just"/>
            <a:r>
              <a:rPr lang="bg-BG" dirty="0" smtClean="0"/>
              <a:t>Разрешение за нова аптека да се издава след положително становище от Българския фармацевтичен съюз; </a:t>
            </a:r>
          </a:p>
          <a:p>
            <a:pPr algn="just"/>
            <a:r>
              <a:rPr lang="bg-BG" dirty="0" smtClean="0"/>
              <a:t>Увеличаване на изискуемия стаж по специалността и определяне на горна възрастова граница като изискване за ръководителите на аптеки. 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27</a:t>
            </a:fld>
            <a:endParaRPr lang="bg-BG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bg-BG" sz="32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None/>
            </a:pPr>
            <a:endParaRPr lang="bg-BG" sz="32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None/>
            </a:pPr>
            <a:endParaRPr lang="bg-BG" sz="32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bg-BG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БЛАГОДАРЯ ЗА ВНИМАНИЕТО!</a:t>
            </a:r>
            <a:endParaRPr lang="bg-BG" sz="3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550DB6-3C32-4EDD-9DAF-695A1A1CE45D}" type="slidenum">
              <a:rPr lang="bg-BG" smtClean="0"/>
              <a:pPr/>
              <a:t>28</a:t>
            </a:fld>
            <a:endParaRPr lang="bg-BG"/>
          </a:p>
        </p:txBody>
      </p:sp>
    </p:spTree>
  </p:cSld>
  <p:clrMapOvr>
    <a:masterClrMapping/>
  </p:clrMapOvr>
  <p:transition>
    <p:wheel spokes="8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323</TotalTime>
  <Words>2667</Words>
  <Application>Microsoft Office PowerPoint</Application>
  <PresentationFormat>On-screen Show (4:3)</PresentationFormat>
  <Paragraphs>403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Oriel</vt:lpstr>
      <vt:lpstr>Анализ на някои тенденции в развитието на аптечното обслужване през периода  1989 г. – 2015 г. у нас  и новите предизвикателства пред сектора  Хр. Бургазлиев1, И. Гетов2,  E. Христов3, Зл. Димитрова3, С. Огнянов3  1МК-Бургас, Университет «Проф. Асен Златаров» 2ФФ при МУ-София 3ФХФ при СУ „СВ. КЛ. Охридски”</vt:lpstr>
      <vt:lpstr>УВЕЛИЧАВАНЕ НА БРОЯ НА АПТЕКИТЕ В БЪЛГАРИЯ – НЕГАТИВНИ ТЕНДЕНЦИИ</vt:lpstr>
      <vt:lpstr>РЕГУЛАЦИЯ ИЛИ ДЕРЕГУЛАЦИЯ В АПТЕЧНИЯ  СЕКТОР </vt:lpstr>
      <vt:lpstr>PowerPoint Presentation</vt:lpstr>
      <vt:lpstr>        ЗАКОНОДАТЕЛСТВОТО В СЕКТОРА ОПРЕДЕЛЯ БРОЯ НА АПТЕКИТЕ И АПТЕЧНИТЕ СКЛАДОВЕ У НАС КАТО ФУНКЦИЯ ОТ БРОЯ НА ПРАВОСПОСОБНИТЕ ФАРМАЦЕВТИ</vt:lpstr>
      <vt:lpstr>ЕЛЕКТРОНЕН РЕГИСТЪР – БФС СПРАВКА ВПИСАНИ МАГ.-ФАРМАЦЕВТИ</vt:lpstr>
      <vt:lpstr>Членове БФС- разпределение по възраст</vt:lpstr>
      <vt:lpstr>    Териториално разпределение на аптеките  в Област Бургас  </vt:lpstr>
      <vt:lpstr>Австрийски институт по здравеопазване - проучване и анализ на възможните последици от дерегулацията в аптечния сектор </vt:lpstr>
      <vt:lpstr>PowerPoint Presentation</vt:lpstr>
      <vt:lpstr>PowerPoint Presentation</vt:lpstr>
      <vt:lpstr>PowerPoint Presentation</vt:lpstr>
      <vt:lpstr>Достъпността – основен показател за оценяване на аптечните услуги</vt:lpstr>
      <vt:lpstr>Господстващо положение на пазара вследствие на вертикална интеграция </vt:lpstr>
      <vt:lpstr>ДЕРЕГУЛАЦИЯ – ПОСЛЕДИЦИ </vt:lpstr>
      <vt:lpstr>    КРИТЕРИИ ЗА РЕГУЛАЦИЯ НА БРОЯ НА АПТЕКИТЕ  ВЪВ ФАРМАЦЕВТИЧНОТО ЗАКОНОДАТЕЛСТВО</vt:lpstr>
      <vt:lpstr>СЪД НА ЕВРОПЕЙСКИЯ СЪЮЗ - СТАНОВИЩЕ ПО ОТНОШЕНИЕ НА ТЕРИТОРИАЛНИТЕ КРИТЕРИИ ЗА ОТКРИВАНЕ НА АПТЕКА. 1 ЮНИ 2010 Г. </vt:lpstr>
      <vt:lpstr>Основни фармацевтични данни, получени от членовете на ЕС за периода  2012 г. – 2013 г. </vt:lpstr>
      <vt:lpstr>НАБЛЮДЕНИЕ И КОНТРОЛ ОТ ФАРМАЦЕВТ</vt:lpstr>
      <vt:lpstr>ЕВРОПЕЙСКАТА АПТЕКА – КЛЮЧОВИ ФАКТИ </vt:lpstr>
      <vt:lpstr>PowerPoint Presentation</vt:lpstr>
      <vt:lpstr>Здравеопазване – предизвикателства</vt:lpstr>
      <vt:lpstr>ДЕЙНОСТИ НА МОДЕРНАТА АПТЕЧНА  ПРАКТИКА</vt:lpstr>
      <vt:lpstr>Заключение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на някои тенденции в развитието на аптечното обслужване през периода 1989г. - 2015г. у нас и новите предизвикателства пред сектора  Хр. Бургазлиев, И.Гетов, E. Христов, Зл.Димитрова МК-Бургас, ФФ при МУ-София, ФХФ при СУ „СВ. КЛ. Охридски”</dc:title>
  <dc:creator>dealer</dc:creator>
  <cp:lastModifiedBy>dealer</cp:lastModifiedBy>
  <cp:revision>64</cp:revision>
  <dcterms:created xsi:type="dcterms:W3CDTF">2016-09-23T07:15:33Z</dcterms:created>
  <dcterms:modified xsi:type="dcterms:W3CDTF">2016-10-05T12:20:52Z</dcterms:modified>
</cp:coreProperties>
</file>