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70" r:id="rId13"/>
    <p:sldId id="266" r:id="rId14"/>
    <p:sldId id="267" r:id="rId15"/>
    <p:sldId id="268" r:id="rId16"/>
    <p:sldId id="271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1">
                <a:tint val="86000"/>
                <a:alpha val="90000"/>
              </a:schemeClr>
              <a:schemeClr val="bg1">
                <a:shade val="49000"/>
                <a:satMod val="12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ement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2CBCFBD1-FFB1-4D38-8F5E-5192CEB951B8}" type="datetimeFigureOut">
              <a:rPr lang="bg-BG" smtClean="0"/>
              <a:t>2.3.2018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E272C08B-3632-4957-99C9-E84AAB539D81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/>
              <a:t>ПРАВЕН АНАЛИЗ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на българското законодателство в областта на регулацията на дейността на аптеките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за </a:t>
            </a:r>
            <a:r>
              <a:rPr lang="ru-RU" sz="2400" b="1" dirty="0"/>
              <a:t>периода </a:t>
            </a:r>
            <a:r>
              <a:rPr lang="ru-RU" sz="2400" b="1" dirty="0" smtClean="0"/>
              <a:t>1903-2016г</a:t>
            </a:r>
            <a:r>
              <a:rPr lang="ru-RU" sz="2400" b="1" dirty="0"/>
              <a:t>.</a:t>
            </a:r>
            <a:br>
              <a:rPr lang="ru-RU" sz="2400" b="1" dirty="0"/>
            </a:br>
            <a:endParaRPr lang="bg-BG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78904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58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680119"/>
          </a:xfrm>
        </p:spPr>
        <p:txBody>
          <a:bodyPr/>
          <a:lstStyle/>
          <a:p>
            <a:r>
              <a:rPr lang="bg-BG" dirty="0"/>
              <a:t>	ВЪВЕДЕНИЕ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4" y="908720"/>
            <a:ext cx="4799831" cy="5327488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/>
              <a:t>Известно е, че арабите са едни от първите, разделили работата на фармацевтите и лекарите. В края на VIII век в Багдад е отворена аптека. В европейските държави първите аптеки се появяват през XVII век. Легалното отделяне на фармация и медицина става с </a:t>
            </a:r>
            <a:r>
              <a:rPr lang="ru-RU" dirty="0" smtClean="0"/>
              <a:t>Палермския </a:t>
            </a:r>
            <a:r>
              <a:rPr lang="ru-RU" dirty="0"/>
              <a:t>едикт на Фридрих </a:t>
            </a:r>
            <a:r>
              <a:rPr lang="en-US" dirty="0"/>
              <a:t>II </a:t>
            </a:r>
            <a:r>
              <a:rPr lang="ru-RU" sz="1900" dirty="0" smtClean="0"/>
              <a:t>Хоенщауфен </a:t>
            </a:r>
            <a:r>
              <a:rPr lang="en-US" sz="1200" dirty="0" smtClean="0"/>
              <a:t>(</a:t>
            </a:r>
            <a:r>
              <a:rPr lang="ru-RU" sz="1200" dirty="0" smtClean="0"/>
              <a:t>Швабската </a:t>
            </a:r>
            <a:r>
              <a:rPr lang="ru-RU" sz="1200" dirty="0"/>
              <a:t>династия, император на Свещената Римска империя от 22 ноември 1220, крал на Сицилия (под името Федерико I, 1198 – 1250 г</a:t>
            </a:r>
            <a:r>
              <a:rPr lang="ru-RU" sz="1200" dirty="0" smtClean="0"/>
              <a:t>)</a:t>
            </a:r>
            <a:r>
              <a:rPr lang="ru-RU" dirty="0" smtClean="0"/>
              <a:t>, </a:t>
            </a:r>
            <a:r>
              <a:rPr lang="ru-RU" dirty="0"/>
              <a:t>с който документ са разделени отговорностите на фармацевтите и лекарите и наложени правила за професионалната им практика.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412776"/>
            <a:ext cx="3012846" cy="4156001"/>
          </a:xfrm>
        </p:spPr>
      </p:pic>
    </p:spTree>
    <p:extLst>
      <p:ext uri="{BB962C8B-B14F-4D97-AF65-F5344CB8AC3E}">
        <p14:creationId xmlns:p14="http://schemas.microsoft.com/office/powerpoint/2010/main" val="1028032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46409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ОТКРИВАНЕ НА АПТЕКИ И АПТЕЧНИ </a:t>
            </a:r>
            <a:r>
              <a:rPr lang="ru-RU" sz="2400" b="1" dirty="0" smtClean="0"/>
              <a:t>СКЛАДОВЕ</a:t>
            </a:r>
            <a:endParaRPr lang="bg-BG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5" y="836712"/>
            <a:ext cx="4251960" cy="53994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/>
              <a:t>След Освобождението ни, </a:t>
            </a:r>
            <a:r>
              <a:rPr lang="ru-RU" sz="1800" dirty="0" smtClean="0"/>
              <a:t>1.ІІ.1879 </a:t>
            </a:r>
            <a:r>
              <a:rPr lang="ru-RU" sz="1800" dirty="0"/>
              <a:t>г. влизат в сила „Временни правила за устройството на медицинското управление в България</a:t>
            </a:r>
            <a:r>
              <a:rPr lang="ru-RU" sz="1800" dirty="0" smtClean="0"/>
              <a:t>”- </a:t>
            </a:r>
            <a:r>
              <a:rPr lang="ru-RU" sz="1800" b="1" dirty="0" smtClean="0"/>
              <a:t>Основни </a:t>
            </a:r>
            <a:r>
              <a:rPr lang="ru-RU" sz="1800" b="1" dirty="0"/>
              <a:t>принципи </a:t>
            </a:r>
            <a:r>
              <a:rPr lang="ru-RU" sz="1800" b="1" dirty="0" smtClean="0"/>
              <a:t>:</a:t>
            </a:r>
            <a:endParaRPr lang="ru-RU" sz="1800" b="1" dirty="0"/>
          </a:p>
          <a:p>
            <a:pPr algn="just"/>
            <a:r>
              <a:rPr lang="ru-RU" sz="1800" dirty="0"/>
              <a:t>-Откриване на аптека става с разрешение на Медицинския съвет.</a:t>
            </a:r>
          </a:p>
          <a:p>
            <a:pPr algn="just"/>
            <a:r>
              <a:rPr lang="ru-RU" sz="1800" dirty="0"/>
              <a:t>-Броят на аптеките </a:t>
            </a:r>
            <a:r>
              <a:rPr lang="ru-RU" sz="1800" dirty="0" smtClean="0"/>
              <a:t>се определя на </a:t>
            </a:r>
            <a:r>
              <a:rPr lang="ru-RU" sz="1800" dirty="0"/>
              <a:t>8 000 души една аптека, но и в зависимост от </a:t>
            </a:r>
            <a:r>
              <a:rPr lang="ru-RU" sz="1800" dirty="0" smtClean="0"/>
              <a:t>обемът на работа.</a:t>
            </a:r>
            <a:endParaRPr lang="ru-RU" sz="1800" dirty="0"/>
          </a:p>
          <a:p>
            <a:pPr algn="just"/>
            <a:r>
              <a:rPr lang="ru-RU" sz="1800" dirty="0"/>
              <a:t>-Разрешението се дава само на лица със завършено фармацевтично образование или лица, които имат за управител на аптеката лице със съответното образование.</a:t>
            </a:r>
          </a:p>
          <a:p>
            <a:endParaRPr lang="bg-BG" sz="1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620688"/>
            <a:ext cx="1512168" cy="2016224"/>
          </a:xfrm>
        </p:spPr>
      </p:pic>
      <p:sp>
        <p:nvSpPr>
          <p:cNvPr id="7" name="Rectangle 6"/>
          <p:cNvSpPr/>
          <p:nvPr/>
        </p:nvSpPr>
        <p:spPr>
          <a:xfrm>
            <a:off x="4644008" y="2708920"/>
            <a:ext cx="432102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След първия санитарен закон, се утвърждават нови санитарни закони – 1882 г., 1888 г., 1903 г., 1929 г., които последователно водят до едно по-голямо усъвършенстване на аптечния статут в България. Последният закон почти без изменения е в сила до 1950 г. ЗАКОН за народното здраве </a:t>
            </a:r>
            <a:r>
              <a:rPr lang="ru-RU" sz="1000" dirty="0" smtClean="0"/>
              <a:t>(Обн., ДВ, бр. 88 от 6.11.1973 г.)</a:t>
            </a:r>
            <a:r>
              <a:rPr lang="ru-RU" dirty="0" smtClean="0"/>
              <a:t> отменя Закона за държавното санитарно аптечно предприятие </a:t>
            </a:r>
            <a:r>
              <a:rPr lang="ru-RU" sz="1000" dirty="0" smtClean="0"/>
              <a:t>(Държавен вестник, бр. 138/1947 г.).</a:t>
            </a:r>
            <a:endParaRPr lang="bg-BG" sz="1000" dirty="0"/>
          </a:p>
        </p:txBody>
      </p:sp>
    </p:spTree>
    <p:extLst>
      <p:ext uri="{BB962C8B-B14F-4D97-AF65-F5344CB8AC3E}">
        <p14:creationId xmlns:p14="http://schemas.microsoft.com/office/powerpoint/2010/main" val="35635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/>
              <a:t>Аптеки и дрогерии – правна уредба според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Закон </a:t>
            </a:r>
            <a:r>
              <a:rPr lang="ru-RU" sz="2400" b="1" dirty="0"/>
              <a:t>за опазване общественото </a:t>
            </a:r>
            <a:r>
              <a:rPr lang="ru-RU" sz="2400" b="1" dirty="0" smtClean="0"/>
              <a:t>здраве</a:t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r>
              <a:rPr lang="ru-RU" sz="1200" b="1" dirty="0"/>
              <a:t>(Обн., ДВ, бр. 287 от 30.12.1903 г. ) </a:t>
            </a:r>
            <a:r>
              <a:rPr lang="ru-RU" sz="2400" b="1" dirty="0"/>
              <a:t>ЗООЗ</a:t>
            </a:r>
            <a:endParaRPr lang="bg-BG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1268760"/>
            <a:ext cx="6960072" cy="49377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 smtClean="0"/>
              <a:t>Аптеките </a:t>
            </a:r>
            <a:r>
              <a:rPr lang="ru-RU" sz="1800" b="1" dirty="0"/>
              <a:t>в Царство </a:t>
            </a:r>
            <a:r>
              <a:rPr lang="ru-RU" sz="1800" b="1" dirty="0" smtClean="0"/>
              <a:t>България са били:</a:t>
            </a:r>
            <a:r>
              <a:rPr lang="ru-RU" sz="1800" dirty="0" smtClean="0"/>
              <a:t>аптеки </a:t>
            </a:r>
            <a:r>
              <a:rPr lang="ru-RU" sz="1800" dirty="0"/>
              <a:t>при лечебните заведения и </a:t>
            </a:r>
            <a:r>
              <a:rPr lang="ru-RU" sz="1800" dirty="0" smtClean="0"/>
              <a:t>амбулаториите и частни аптеки. </a:t>
            </a:r>
          </a:p>
          <a:p>
            <a:pPr algn="just"/>
            <a:r>
              <a:rPr lang="ru-RU" sz="1800" dirty="0" smtClean="0"/>
              <a:t>Разрешение </a:t>
            </a:r>
            <a:r>
              <a:rPr lang="ru-RU" sz="1800" dirty="0" smtClean="0"/>
              <a:t>се </a:t>
            </a:r>
            <a:r>
              <a:rPr lang="ru-RU" sz="1800" dirty="0"/>
              <a:t>издава от Върховния медицински съвет </a:t>
            </a:r>
            <a:r>
              <a:rPr lang="ru-RU" sz="1800" dirty="0" smtClean="0"/>
              <a:t>и </a:t>
            </a:r>
            <a:r>
              <a:rPr lang="ru-RU" sz="1800" dirty="0"/>
              <a:t>се утвърждава от министъра на вътрешните работи.</a:t>
            </a:r>
          </a:p>
          <a:p>
            <a:pPr algn="just"/>
            <a:r>
              <a:rPr lang="ru-RU" sz="1800" dirty="0" smtClean="0"/>
              <a:t>Регулация </a:t>
            </a:r>
            <a:r>
              <a:rPr lang="ru-RU" sz="1800" dirty="0"/>
              <a:t>на броя на аптеките </a:t>
            </a:r>
            <a:r>
              <a:rPr lang="en-US" sz="1800" dirty="0" smtClean="0"/>
              <a:t>- </a:t>
            </a:r>
            <a:r>
              <a:rPr lang="ru-RU" sz="1800" b="1" dirty="0" smtClean="0"/>
              <a:t>отделните </a:t>
            </a:r>
            <a:r>
              <a:rPr lang="ru-RU" sz="1800" b="1" dirty="0"/>
              <a:t>общини </a:t>
            </a:r>
            <a:r>
              <a:rPr lang="ru-RU" sz="1800" dirty="0" smtClean="0"/>
              <a:t>една </a:t>
            </a:r>
            <a:r>
              <a:rPr lang="ru-RU" sz="1800" dirty="0"/>
              <a:t>аптека на 8000 души. От значение за отваряне на нова аптека са както нарастване на населението с ½, оборотът на аптеката, така и брой постъпили рецепти за последните три години </a:t>
            </a:r>
            <a:r>
              <a:rPr lang="ru-RU" sz="1800" dirty="0" smtClean="0"/>
              <a:t>/не </a:t>
            </a:r>
            <a:r>
              <a:rPr lang="ru-RU" sz="1800" dirty="0"/>
              <a:t>по-малко от 12 000 средногодишно/.</a:t>
            </a:r>
          </a:p>
          <a:p>
            <a:pPr algn="just"/>
            <a:r>
              <a:rPr lang="ru-RU" sz="1800" dirty="0"/>
              <a:t>При липса на аптека в дадено населено място се разрешава отваряне на клон на съществуваща в друг град аптека.</a:t>
            </a:r>
          </a:p>
          <a:p>
            <a:pPr algn="just"/>
            <a:r>
              <a:rPr lang="bg-BG" sz="1800" dirty="0" smtClean="0"/>
              <a:t>В</a:t>
            </a:r>
            <a:r>
              <a:rPr lang="ru-RU" sz="1800" dirty="0" smtClean="0"/>
              <a:t>ременни аптеки </a:t>
            </a:r>
            <a:r>
              <a:rPr lang="ru-RU" sz="1800" dirty="0"/>
              <a:t>в курорти, бани и други </a:t>
            </a:r>
            <a:r>
              <a:rPr lang="ru-RU" sz="1800" dirty="0" smtClean="0"/>
              <a:t>местности могат </a:t>
            </a:r>
            <a:r>
              <a:rPr lang="ru-RU" sz="1800" dirty="0"/>
              <a:t>да съществуват до отваряне на постоянна аптека там. </a:t>
            </a:r>
            <a:endParaRPr lang="ru-RU" sz="1800" dirty="0" smtClean="0"/>
          </a:p>
          <a:p>
            <a:pPr algn="just"/>
            <a:r>
              <a:rPr lang="ru-RU" sz="1800" dirty="0" smtClean="0"/>
              <a:t>Летен </a:t>
            </a:r>
            <a:r>
              <a:rPr lang="ru-RU" sz="1800" dirty="0"/>
              <a:t>сезон по смисъла на този закон е от 1 май до 15 септември. Филиалните и сезонните аптеки могат да бъдат управлявани от аптекарски помощници.</a:t>
            </a:r>
          </a:p>
          <a:p>
            <a:pPr algn="just"/>
            <a:endParaRPr lang="bg-BG" sz="1800" dirty="0"/>
          </a:p>
        </p:txBody>
      </p:sp>
      <p:pic>
        <p:nvPicPr>
          <p:cNvPr id="2052" name="Picture 4" descr="C:\Users\dealer\Desktop\Camera\149475004507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485116"/>
            <a:ext cx="1738511" cy="231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475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4" y="548680"/>
            <a:ext cx="7680151" cy="5687528"/>
          </a:xfrm>
        </p:spPr>
        <p:txBody>
          <a:bodyPr>
            <a:noAutofit/>
          </a:bodyPr>
          <a:lstStyle/>
          <a:p>
            <a:r>
              <a:rPr lang="ru-RU" dirty="0"/>
              <a:t>Правото за отваряне и притежаване на аптека се нарича </a:t>
            </a:r>
            <a:r>
              <a:rPr lang="ru-RU" b="1" dirty="0"/>
              <a:t>концесия</a:t>
            </a:r>
            <a:r>
              <a:rPr lang="ru-RU" dirty="0"/>
              <a:t>. Концесия за отваряне на аптека се дава само на фармацевт, получил право на практикуване в страната, български поданик, не по-млад от 25 години, практикувал като аптекар поне две години.</a:t>
            </a:r>
          </a:p>
          <a:p>
            <a:r>
              <a:rPr lang="ru-RU" dirty="0"/>
              <a:t>Фармацевтите придобиват право да практикуват след полагане на проверовъчен изпит./Colloquium/, като допуснати до него са тези, които притежават матура от държавна гимназия, признати са за аптекарски помощници и имат две години стаж; които са преминали редовно всички семестри и притежават свидетелства, че са държали изпит наравно с местните студенти по фармация; които притежават диплом за фармацевт, провизор, аптекар и прочие от държавни фармацевтични училища или институти при университети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581128"/>
            <a:ext cx="1691680" cy="2232248"/>
          </a:xfrm>
        </p:spPr>
      </p:pic>
    </p:spTree>
    <p:extLst>
      <p:ext uri="{BB962C8B-B14F-4D97-AF65-F5344CB8AC3E}">
        <p14:creationId xmlns:p14="http://schemas.microsoft.com/office/powerpoint/2010/main" val="673571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4" y="548680"/>
            <a:ext cx="7608144" cy="5687528"/>
          </a:xfrm>
        </p:spPr>
        <p:txBody>
          <a:bodyPr>
            <a:normAutofit fontScale="92500"/>
          </a:bodyPr>
          <a:lstStyle/>
          <a:p>
            <a:r>
              <a:rPr lang="ru-RU" dirty="0"/>
              <a:t>Концесията е лично право с ограничено наследство. Аптекарят може да продаде аптеката си на други аптекари, отговарящи на изискванията на закона, но само след изтичане на 10 години от получаване на концесията. В изключителни случаи Върховният медицински съвет разрешава продаване в по-ранен срок, но това води до загубване на правото на този фармацевт да придобие нова концесия.</a:t>
            </a:r>
          </a:p>
          <a:p>
            <a:r>
              <a:rPr lang="ru-RU" dirty="0"/>
              <a:t>Интересен постулат откриваме в текста на чл.139 от ЗООЗ, който изрично посочва за възможни наследници на аптекаря вдовица и малолетни </a:t>
            </a:r>
            <a:r>
              <a:rPr lang="ru-RU" dirty="0" smtClean="0"/>
              <a:t>деца.</a:t>
            </a:r>
          </a:p>
          <a:p>
            <a:r>
              <a:rPr lang="ru-RU" dirty="0"/>
              <a:t>Наследниците са могли да се възползват от концесията за период от 10 години, след което тя се овакантява</a:t>
            </a:r>
            <a:r>
              <a:rPr lang="ru-RU" dirty="0" smtClean="0"/>
              <a:t>.</a:t>
            </a:r>
          </a:p>
          <a:p>
            <a:r>
              <a:rPr lang="ru-RU" dirty="0"/>
              <a:t>Законът определя аптекарска такса, която се изработва от Върховния медицински съвет и се утвърждава по предложение на министъра с княжески указ.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3970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464095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ДРОГЕРИИ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7504" y="764704"/>
            <a:ext cx="7056784" cy="5471504"/>
          </a:xfrm>
        </p:spPr>
        <p:txBody>
          <a:bodyPr>
            <a:noAutofit/>
          </a:bodyPr>
          <a:lstStyle/>
          <a:p>
            <a:r>
              <a:rPr lang="ru-RU" sz="1600" dirty="0" smtClean="0"/>
              <a:t>Дрогерии са търговски </a:t>
            </a:r>
            <a:r>
              <a:rPr lang="ru-RU" sz="1600" dirty="0"/>
              <a:t>заведения за продаване на едро на медикаменти по списък, определящ вид и минимални количества, както и уреди с приложение в медицината, индустрията техниката и занаятите. Разрешението </a:t>
            </a:r>
            <a:r>
              <a:rPr lang="ru-RU" sz="1600" dirty="0" smtClean="0"/>
              <a:t>се </a:t>
            </a:r>
            <a:r>
              <a:rPr lang="ru-RU" sz="1600" dirty="0"/>
              <a:t>издава от ВМС на фармацевти, български поданици на възраст повече от 23 години, препоръчани от съответната община, която удостоверява тяхната честност и търговска правоспособност.</a:t>
            </a:r>
          </a:p>
          <a:p>
            <a:r>
              <a:rPr lang="ru-RU" sz="1600" dirty="0"/>
              <a:t>Уредена е регулация - събственик на дрогерия не може да притежава аптеки, както и повече от една дрогерия. Утвърден критерий за отстояние от една дрогерия до друга, не по-малко от 200 м.</a:t>
            </a:r>
          </a:p>
          <a:p>
            <a:r>
              <a:rPr lang="ru-RU" sz="1600" dirty="0"/>
              <a:t>Отровни и силнодействащи лекарства и вещества могат да бъдат внасяни и продавани само от аптекари и дрогеристи срещу надлежни документи. Тези продажби се описват в специални книги, предвидени в съответните правилници.</a:t>
            </a:r>
          </a:p>
          <a:p>
            <a:r>
              <a:rPr lang="ru-RU" sz="1600" dirty="0"/>
              <a:t>Правилникът за реда по управлението на частните аптеки, издаден на основание чл.169 от ЗООЗ, (Обн., ДВ, бр. 1 от 1905 г. ) </a:t>
            </a:r>
            <a:r>
              <a:rPr lang="ru-RU" sz="1600" dirty="0" smtClean="0"/>
              <a:t>съответства </a:t>
            </a:r>
            <a:r>
              <a:rPr lang="ru-RU" sz="1600" dirty="0"/>
              <a:t>на сега действащата Наредба № 28 от 9.12.2008 г. за устройството, реда и организацията на работата на аптеките и номенклатурата на лекарствените продукти </a:t>
            </a:r>
            <a:r>
              <a:rPr lang="ru-RU" sz="1600" dirty="0" smtClean="0"/>
              <a:t>/обн</a:t>
            </a:r>
            <a:r>
              <a:rPr lang="ru-RU" sz="1600" dirty="0"/>
              <a:t>., ДВ, бр. 109 от 23.12.2008 г./</a:t>
            </a:r>
          </a:p>
          <a:p>
            <a:r>
              <a:rPr lang="ru-RU" sz="1600" dirty="0"/>
              <a:t>Строителните изисквания касаят само вид и брой помещения, без норма за площ. Помещенията са рецептурно, складово, лабораторно, изба, стая за дежурния фармацевт. Аптеки в градове с население до 6000 души могат да разполагат с три отделения- рецептурно, складово, лабораторно. Изисквания относно подредбата на веществата- по азбучен ред, като в аптеката трябва да има всички лекарства от фармакопеята.</a:t>
            </a:r>
          </a:p>
          <a:p>
            <a:r>
              <a:rPr lang="ru-RU" sz="1600" dirty="0"/>
              <a:t>ВМС одобрява фармакопея, в която са включени разрешени за употреба вещества и медикаменти. Разрешено е приготвяне на лекарства по други фармакопеи ако лекарят е изписал в рецептата изрично например Pharmacopea gallica.</a:t>
            </a:r>
          </a:p>
          <a:p>
            <a:r>
              <a:rPr lang="ru-RU" sz="1600" dirty="0"/>
              <a:t>Според Правилника не е разрешена реклама, която посочва че една аптека има по-добри лекарства или че продава по-евтино от аптекарската такса.</a:t>
            </a:r>
          </a:p>
          <a:p>
            <a:endParaRPr lang="bg-BG" sz="1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221088"/>
            <a:ext cx="1667409" cy="2014612"/>
          </a:xfrm>
        </p:spPr>
      </p:pic>
    </p:spTree>
    <p:extLst>
      <p:ext uri="{BB962C8B-B14F-4D97-AF65-F5344CB8AC3E}">
        <p14:creationId xmlns:p14="http://schemas.microsoft.com/office/powerpoint/2010/main" val="3884959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4" y="620688"/>
            <a:ext cx="7104087" cy="5615520"/>
          </a:xfrm>
        </p:spPr>
        <p:txBody>
          <a:bodyPr>
            <a:normAutofit fontScale="85000" lnSpcReduction="20000"/>
          </a:bodyPr>
          <a:lstStyle/>
          <a:p>
            <a:r>
              <a:rPr lang="ru-RU" sz="2100" dirty="0"/>
              <a:t>Приготвяне и отпускане на лекарства по рецепти изписани от лекар се извършва само от правоспособни аптекари и аптекарски помощници, </a:t>
            </a:r>
            <a:r>
              <a:rPr lang="ru-RU" sz="2100" dirty="0" smtClean="0"/>
              <a:t>задължително </a:t>
            </a:r>
            <a:r>
              <a:rPr lang="ru-RU" sz="2100" dirty="0"/>
              <a:t>в аптеките </a:t>
            </a:r>
            <a:r>
              <a:rPr lang="ru-RU" sz="2100" dirty="0" smtClean="0"/>
              <a:t>присъства </a:t>
            </a:r>
            <a:r>
              <a:rPr lang="ru-RU" sz="2100" dirty="0"/>
              <a:t>правоспособно лице. Отпускане на отровни лекарства става само по рецепти. Аптекарите нямат право да лекуват, освен при спешни случаи.</a:t>
            </a:r>
          </a:p>
          <a:p>
            <a:r>
              <a:rPr lang="ru-RU" sz="2100" dirty="0"/>
              <a:t>Лекарите са длъжни да пишат рецепти на чист лист, четливо и без съкращения, забранено е писане от двете страни на листа, изписва се на латински съгласно фармакопеята. Отговорността за допусната грешка при отпускане на лекарството поради нечетлива рецепта </a:t>
            </a:r>
            <a:r>
              <a:rPr lang="ru-RU" sz="2100" b="1" dirty="0"/>
              <a:t>е и на лекаря и на фармацевта</a:t>
            </a:r>
            <a:r>
              <a:rPr lang="ru-RU" sz="2100" dirty="0"/>
              <a:t>.</a:t>
            </a:r>
          </a:p>
          <a:p>
            <a:r>
              <a:rPr lang="ru-RU" sz="2100" dirty="0"/>
              <a:t>Аптекарят е длъжен да номерира изпълнените рецепти, да ги оцени и да се подпише. Издадените в аптеката копия носят печат и се пазят три години.</a:t>
            </a:r>
          </a:p>
          <a:p>
            <a:r>
              <a:rPr lang="ru-RU" sz="2100" dirty="0"/>
              <a:t>Правилникът предвижда и ред за разрешаване на нови, неразрешени в страната лекарства.</a:t>
            </a:r>
          </a:p>
          <a:p>
            <a:r>
              <a:rPr lang="ru-RU" sz="2100" dirty="0"/>
              <a:t>Управителят на аптеката може да остави за свой заместник в срок до 30 дни аптекарски помощник, но над този срок трябва да го замести дипломиран фармацевт.</a:t>
            </a:r>
          </a:p>
          <a:p>
            <a:endParaRPr lang="bg-BG" dirty="0"/>
          </a:p>
        </p:txBody>
      </p:sp>
      <p:pic>
        <p:nvPicPr>
          <p:cNvPr id="1026" name="Picture 2" descr="C:\Users\dealer\Desktop\Camera\везна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365104"/>
            <a:ext cx="1512168" cy="132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754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464095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Търговци на дребно-аптеки и търговци на едро с лекарствени продукти според ЗЛСАХМ 1995 г.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4" y="836712"/>
            <a:ext cx="8256216" cy="5399496"/>
          </a:xfrm>
        </p:spPr>
        <p:txBody>
          <a:bodyPr>
            <a:noAutofit/>
          </a:bodyPr>
          <a:lstStyle/>
          <a:p>
            <a:r>
              <a:rPr lang="ru-RU" sz="1600" dirty="0"/>
              <a:t>Видовете аптеки </a:t>
            </a:r>
            <a:r>
              <a:rPr lang="ru-RU" sz="1600" dirty="0" smtClean="0"/>
              <a:t>: </a:t>
            </a:r>
            <a:r>
              <a:rPr lang="ru-RU" sz="1600" dirty="0"/>
              <a:t>аптеки при лечебните заведения и открити аптеки за обслужване на населението, вкл. билкови аптеки и такива за приготвяне на лекарствени форми по магистрална и фармакопейна рецептура.</a:t>
            </a:r>
          </a:p>
          <a:p>
            <a:r>
              <a:rPr lang="ru-RU" sz="1600" dirty="0"/>
              <a:t>Право да откриват аптека имат фармацевти или търговски дружества и кооперации, собственост на фармацевти, общини и болници, като ръководител на аптеката задължително е фармацевт с образователно-квалификационна степен магистър.</a:t>
            </a:r>
          </a:p>
          <a:p>
            <a:r>
              <a:rPr lang="ru-RU" sz="1600" dirty="0"/>
              <a:t>Ограничения са поставени по отношение на стаж по специалността - една година за ръководител на открита аптека и две години за ръководител на болнична аптека и аптечен склад за търговия на едро с лекарствени средства. Магистър-фармацевт на възраст над 70 години не може да бъде ръководител на аптека. </a:t>
            </a:r>
          </a:p>
          <a:p>
            <a:r>
              <a:rPr lang="ru-RU" sz="1600" dirty="0"/>
              <a:t>Фармацевти, които участват в търговски дружества или кооперации, или работят в държавни и общински аптеки нямат право да откриват частни аптеки.</a:t>
            </a:r>
          </a:p>
          <a:p>
            <a:r>
              <a:rPr lang="ru-RU" sz="1600" dirty="0"/>
              <a:t>Право да упражняват професията имат фармацевти, които са завършили висше фармацевтично образование и не са прекъсвали упражняването на професията за повече от 5 години. Граждани на други държави придобиват право да упражняват професията след признаване на професионалната квалификация от министъра на образованието и науката. </a:t>
            </a:r>
          </a:p>
          <a:p>
            <a:r>
              <a:rPr lang="ru-RU" sz="1600" dirty="0"/>
              <a:t>Производители на лекарствени средства и търговци на едро не могат да имат собствени аптеки.</a:t>
            </a:r>
          </a:p>
          <a:p>
            <a:endParaRPr lang="bg-BG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7092279" y="3717032"/>
            <a:ext cx="1775495" cy="2519176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30718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4" y="188640"/>
            <a:ext cx="7320112" cy="6047568"/>
          </a:xfrm>
        </p:spPr>
        <p:txBody>
          <a:bodyPr>
            <a:noAutofit/>
          </a:bodyPr>
          <a:lstStyle/>
          <a:p>
            <a:r>
              <a:rPr lang="ru-RU" sz="1600" dirty="0"/>
              <a:t>Общини с население над 5000 души, в които няма аптека са задължени да открият такава.</a:t>
            </a:r>
          </a:p>
          <a:p>
            <a:r>
              <a:rPr lang="ru-RU" sz="1600" dirty="0"/>
              <a:t>На територията на държавни и общински здравни заведения могат да се откриват само общински аптеки.</a:t>
            </a:r>
          </a:p>
          <a:p>
            <a:r>
              <a:rPr lang="ru-RU" sz="1600" dirty="0"/>
              <a:t>Аптеки, помещаващи се в жилищни сгради могат да получат разрешение само след представяне пред Съвет по аптечно дело на писмено разрешение от собствениците.</a:t>
            </a:r>
          </a:p>
          <a:p>
            <a:r>
              <a:rPr lang="ru-RU" sz="1600" dirty="0"/>
              <a:t>Разрешение за откриване на аптека се издава от министъра на здравеопазването, след направено предложеиние от Съвета по аптечно дело.</a:t>
            </a:r>
          </a:p>
          <a:p>
            <a:r>
              <a:rPr lang="ru-RU" sz="1600" dirty="0"/>
              <a:t>Лекари, стоматолози, фелдшери и медицински сестри не могат да приготвят и продават лекарствени средства. Когато в населеното място няма аптека лекарят или фелдшерът могат да съхраняват и продават лекарствени средства само в готови лекарствени форми по реда на този закон.</a:t>
            </a:r>
          </a:p>
          <a:p>
            <a:r>
              <a:rPr lang="ru-RU" sz="1600" dirty="0"/>
              <a:t>Помощник-фармацевти могат да работят в аптеки като извършват продажби под контрол на фармацевт на лекарствени средства, за които не е задължително лекарско предписание.</a:t>
            </a:r>
          </a:p>
          <a:p>
            <a:r>
              <a:rPr lang="ru-RU" sz="1600" dirty="0"/>
              <a:t>Помощник-фармацевти не могат да бъдат ръководители на аптека с изключение на случаите, когато в населеното място няма открита аптека, ръководена от фармацевт и при условие, че имат две години стаж по специалността.</a:t>
            </a:r>
          </a:p>
          <a:p>
            <a:r>
              <a:rPr lang="ru-RU" sz="1600" dirty="0"/>
              <a:t>Забранена е продажба на лекарства посредством автомати.</a:t>
            </a:r>
          </a:p>
          <a:p>
            <a:r>
              <a:rPr lang="ru-RU" sz="1600" dirty="0"/>
              <a:t>Дрогерии не съществуват като понятие в ЗЛСАХМ.</a:t>
            </a:r>
          </a:p>
          <a:p>
            <a:r>
              <a:rPr lang="ru-RU" sz="1600" dirty="0"/>
              <a:t>Търговията на едро с лекарствени средства се извършва от лица, които получават разрешение от министъра на здравеопазването по предложение на Специализиран държавен орган за контрол върку лекарствените средства /ДКЛС/. Разрешенията са пълни и частични за срок от 5 или 1 година. </a:t>
            </a:r>
          </a:p>
          <a:p>
            <a:endParaRPr lang="bg-BG" sz="1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293096"/>
            <a:ext cx="2123728" cy="1705077"/>
          </a:xfrm>
        </p:spPr>
      </p:pic>
    </p:spTree>
    <p:extLst>
      <p:ext uri="{BB962C8B-B14F-4D97-AF65-F5344CB8AC3E}">
        <p14:creationId xmlns:p14="http://schemas.microsoft.com/office/powerpoint/2010/main" val="1293255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6081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/>
              <a:t>Правна уредба на фармацевтичен </a:t>
            </a:r>
            <a:r>
              <a:rPr lang="ru-RU" sz="2000" b="1" dirty="0" smtClean="0"/>
              <a:t>пазар</a:t>
            </a:r>
            <a:br>
              <a:rPr lang="ru-RU" sz="2000" b="1" dirty="0" smtClean="0"/>
            </a:br>
            <a:r>
              <a:rPr lang="ru-RU" sz="2000" b="1" dirty="0" smtClean="0"/>
              <a:t> </a:t>
            </a:r>
            <a:r>
              <a:rPr lang="ru-RU" sz="2000" b="1" dirty="0"/>
              <a:t>съгласно ЗЛПХМ 2007 г.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4" y="980728"/>
            <a:ext cx="8400232" cy="5616624"/>
          </a:xfrm>
        </p:spPr>
        <p:txBody>
          <a:bodyPr>
            <a:noAutofit/>
          </a:bodyPr>
          <a:lstStyle/>
          <a:p>
            <a:r>
              <a:rPr lang="ru-RU" sz="1600" dirty="0"/>
              <a:t>За първи път се появява текст, уреждащ паралелен внос и износ, предвид току що настъпилото членство на Република България в ЕС.</a:t>
            </a:r>
          </a:p>
          <a:p>
            <a:r>
              <a:rPr lang="ru-RU" sz="1600" dirty="0"/>
              <a:t>Търговия на едро с лекарствени продукти могат да извършват физически и юридически лица, притежаващи разрешение за тази дейност, издадено от регулаторен орган на съответната държава членка.</a:t>
            </a:r>
          </a:p>
          <a:p>
            <a:r>
              <a:rPr lang="ru-RU" sz="1600" dirty="0"/>
              <a:t>Съществен нов момент в ЗЛПХМ касае лицата, имащи право да открият </a:t>
            </a:r>
            <a:r>
              <a:rPr lang="ru-RU" sz="1600" dirty="0" smtClean="0"/>
              <a:t>аптека - само </a:t>
            </a:r>
            <a:r>
              <a:rPr lang="ru-RU" sz="1600" dirty="0"/>
              <a:t>магистър-фармацевт, регистриран като търговец по смисъла на Търговския закон—едноличен търговец или еднолично дружество с ограничена отговорност, по </a:t>
            </a:r>
            <a:r>
              <a:rPr lang="ru-RU" sz="1600" dirty="0" smtClean="0"/>
              <a:t>законодателството </a:t>
            </a:r>
            <a:r>
              <a:rPr lang="ru-RU" sz="1600" dirty="0"/>
              <a:t>на държава </a:t>
            </a:r>
            <a:r>
              <a:rPr lang="ru-RU" sz="1600" dirty="0" smtClean="0"/>
              <a:t>членка. </a:t>
            </a:r>
            <a:r>
              <a:rPr lang="ru-RU" sz="1600" dirty="0"/>
              <a:t>В предмета на дейност на търговеца задължително се вписва осъществяването само на търговия на дребно с лекарствени продукти.</a:t>
            </a:r>
          </a:p>
          <a:p>
            <a:r>
              <a:rPr lang="ru-RU" sz="1600" dirty="0"/>
              <a:t>За съжаление по-късно разпоредбата на чл.222 беше изменена до степен, заличаваща напълно етичния модел при откриване на аптеки и даваща право да извършва търговия на дребно с лекарствени продукти на всяко физическо или юридическо лице, с единственото ограничение да открие не повече от 4 аптеки. </a:t>
            </a:r>
          </a:p>
          <a:p>
            <a:r>
              <a:rPr lang="ru-RU" sz="1600" dirty="0"/>
              <a:t>В населено място, на чиято територия няма открита аптека, право да извършва търговия на дребно с лекарствени продукти има лице по чл. 222, което е сключило трудов договор или договор за управление на аптеката с помощник-фармацевт или с магистър-фармацевт с по-малко от една година трудов стаж.</a:t>
            </a:r>
            <a:endParaRPr lang="bg-BG" sz="1600" dirty="0"/>
          </a:p>
        </p:txBody>
      </p:sp>
    </p:spTree>
    <p:extLst>
      <p:ext uri="{BB962C8B-B14F-4D97-AF65-F5344CB8AC3E}">
        <p14:creationId xmlns:p14="http://schemas.microsoft.com/office/powerpoint/2010/main" val="2548209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4" y="404664"/>
            <a:ext cx="7824168" cy="5831544"/>
          </a:xfrm>
        </p:spPr>
        <p:txBody>
          <a:bodyPr>
            <a:normAutofit/>
          </a:bodyPr>
          <a:lstStyle/>
          <a:p>
            <a:r>
              <a:rPr lang="ru-RU" dirty="0"/>
              <a:t>За първи път с този закон се урежда дейността на дрогериите, но законодателят ги определя като обекти, с право да продават лекарствени продукти с режим на предписване „без лекарско праедписание“ и ръководени от медицински специалисти - фелдшери, медицински сестри, помощник-фармацевти и др.</a:t>
            </a:r>
          </a:p>
          <a:p>
            <a:r>
              <a:rPr lang="ru-RU" dirty="0"/>
              <a:t>Въвежда се ограничение на правата на общините да откриват аптеки, като единствено в  населени места, в които няма открита аптека, съответната община чрез еднолично общинско търговско дружество, след сключване на трудов договор или договор за управление на аптеката с магистър-фармацевт може да притежава аптека.</a:t>
            </a:r>
          </a:p>
          <a:p>
            <a:r>
              <a:rPr lang="ru-RU" dirty="0"/>
              <a:t>Разрешение за откриване на аптека се издава от Изпълнителния директор на Изпълнителна агенция по лекарствата София след мотивирано предложение от Висш съвет по фармация.</a:t>
            </a:r>
          </a:p>
          <a:p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50181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472239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5938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/>
              <a:t>От приемането си </a:t>
            </a:r>
            <a:r>
              <a:rPr lang="ru-RU" sz="2400" b="1" dirty="0" smtClean="0"/>
              <a:t>през 2007 г. до 2018 г. </a:t>
            </a:r>
            <a:br>
              <a:rPr lang="ru-RU" sz="2400" b="1" dirty="0" smtClean="0"/>
            </a:br>
            <a:r>
              <a:rPr lang="ru-RU" sz="2400" b="1" dirty="0" smtClean="0"/>
              <a:t>ЗЛПХМ е </a:t>
            </a:r>
            <a:r>
              <a:rPr lang="ru-RU" sz="2400" b="1" dirty="0"/>
              <a:t>претърпял </a:t>
            </a:r>
            <a:r>
              <a:rPr lang="ru-RU" sz="2400" b="1" dirty="0" smtClean="0"/>
              <a:t>25 изменения</a:t>
            </a:r>
            <a:endParaRPr lang="bg-BG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4" y="1298448"/>
            <a:ext cx="8256216" cy="493776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          На </a:t>
            </a:r>
            <a:r>
              <a:rPr lang="ru-RU" dirty="0"/>
              <a:t>първо място напълно е променен духът на закона: заличен е етичния </a:t>
            </a:r>
            <a:r>
              <a:rPr lang="ru-RU" dirty="0" smtClean="0"/>
              <a:t>модел  </a:t>
            </a:r>
            <a:r>
              <a:rPr lang="ru-RU" dirty="0"/>
              <a:t>„един фармацевт-една аптека</a:t>
            </a:r>
            <a:r>
              <a:rPr lang="ru-RU" dirty="0" smtClean="0"/>
              <a:t>“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	На второ място липсва каквато и да било форма на регулация на брой аптеки като демографски, географски критерии </a:t>
            </a:r>
          </a:p>
          <a:p>
            <a:pPr marL="0" indent="0">
              <a:buNone/>
            </a:pPr>
            <a:r>
              <a:rPr lang="ru-RU" dirty="0"/>
              <a:t>	Липсват изисквания за обем на предлаганите фармацевтични </a:t>
            </a:r>
            <a:r>
              <a:rPr lang="ru-RU" dirty="0" smtClean="0"/>
              <a:t>услуги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	Занижени са изискванията за заемане на длъжност ръководител аптека </a:t>
            </a:r>
          </a:p>
          <a:p>
            <a:r>
              <a:rPr lang="ru-RU" dirty="0"/>
              <a:t>	Липсва подробна уредба на правомощията на помощник-фармацевтите и присъствието на друг вид неквалифицирани служители в  </a:t>
            </a:r>
            <a:r>
              <a:rPr lang="ru-RU" dirty="0" smtClean="0"/>
              <a:t>аптеките</a:t>
            </a:r>
            <a:endParaRPr lang="ru-RU" dirty="0"/>
          </a:p>
          <a:p>
            <a:r>
              <a:rPr lang="ru-RU" dirty="0"/>
              <a:t>Без решаването на всички гореизложени проблеми, лекарствоснабдяването и предоставянето на фармацевтични грижи по-скоро ще застраши правата и интересите на участниците в процеса, отколкото да ги </a:t>
            </a:r>
            <a:r>
              <a:rPr lang="ru-RU" dirty="0" smtClean="0"/>
              <a:t>облекчи</a:t>
            </a: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12107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                   Къде сме ние?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smtClean="0"/>
              <a:t>Австрия</a:t>
            </a:r>
            <a:r>
              <a:rPr lang="ru-RU" dirty="0"/>
              <a:t>, квотата </a:t>
            </a:r>
            <a:r>
              <a:rPr lang="ru-RU" dirty="0" smtClean="0"/>
              <a:t>на </a:t>
            </a:r>
            <a:r>
              <a:rPr lang="ru-RU" dirty="0"/>
              <a:t>население, необходима за </a:t>
            </a:r>
            <a:r>
              <a:rPr lang="ru-RU" dirty="0" smtClean="0"/>
              <a:t>създаването на аптека </a:t>
            </a:r>
            <a:r>
              <a:rPr lang="ru-RU" dirty="0"/>
              <a:t>е 2800 жители за първата аптека, а след това -</a:t>
            </a:r>
            <a:r>
              <a:rPr lang="ru-RU" dirty="0" smtClean="0"/>
              <a:t> </a:t>
            </a:r>
            <a:r>
              <a:rPr lang="ru-RU" dirty="0"/>
              <a:t>2000 жители за следващите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/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Във Франция тази квота е 2500 жители за първата аптека, а след това - 3500 жители за </a:t>
            </a:r>
            <a:r>
              <a:rPr lang="ru-RU" dirty="0" smtClean="0"/>
              <a:t>следващите. </a:t>
            </a:r>
            <a:r>
              <a:rPr lang="ru-RU" sz="1800" dirty="0" smtClean="0"/>
              <a:t>(закон от 19 декември 2007 г.)</a:t>
            </a:r>
          </a:p>
          <a:p>
            <a:r>
              <a:rPr lang="ru-RU" dirty="0" smtClean="0"/>
              <a:t> </a:t>
            </a: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/>
              <a:t>В Италия, както във Франция, само дипломирани фармацевти като физически лица или в рамките на фирми, могат да притежават частни аптеки.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50423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348880"/>
            <a:ext cx="8591550" cy="1066800"/>
          </a:xfrm>
        </p:spPr>
        <p:txBody>
          <a:bodyPr/>
          <a:lstStyle/>
          <a:p>
            <a:r>
              <a:rPr lang="bg-BG" smtClean="0"/>
              <a:t>                   </a:t>
            </a:r>
            <a:r>
              <a:rPr lang="bg-BG" b="1" smtClean="0"/>
              <a:t>БЛАГОДАРЯ !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561539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125</TotalTime>
  <Words>2090</Words>
  <Application>Microsoft Office PowerPoint</Application>
  <PresentationFormat>On-screen Show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Soho</vt:lpstr>
      <vt:lpstr>ПРАВЕН АНАЛИЗ  на българското законодателство в областта на регулацията на дейността на аптеките  за периода 1903-2016г. </vt:lpstr>
      <vt:lpstr> ВЪВЕДЕНИЕ</vt:lpstr>
      <vt:lpstr>ОТКРИВАНЕ НА АПТЕКИ И АПТЕЧНИ СКЛАДОВЕ</vt:lpstr>
      <vt:lpstr>Аптеки и дрогерии – правна уредба според  Закон за опазване общественото здраве  (Обн., ДВ, бр. 287 от 30.12.1903 г. ) ЗООЗ</vt:lpstr>
      <vt:lpstr>PowerPoint Presentation</vt:lpstr>
      <vt:lpstr>PowerPoint Presentation</vt:lpstr>
      <vt:lpstr>ДРОГЕРИИ</vt:lpstr>
      <vt:lpstr>PowerPoint Presentation</vt:lpstr>
      <vt:lpstr>Търговци на дребно-аптеки и търговци на едро с лекарствени продукти според ЗЛСАХМ 1995 г.</vt:lpstr>
      <vt:lpstr>PowerPoint Presentation</vt:lpstr>
      <vt:lpstr>Правна уредба на фармацевтичен пазар  съгласно ЗЛПХМ 2007 г.</vt:lpstr>
      <vt:lpstr>PowerPoint Presentation</vt:lpstr>
      <vt:lpstr>PowerPoint Presentation</vt:lpstr>
      <vt:lpstr>От приемането си през 2007 г. до 2018 г.  ЗЛПХМ е претърпял 25 изменения</vt:lpstr>
      <vt:lpstr>                   Къде сме ние?</vt:lpstr>
      <vt:lpstr>                   БЛАГОДАРЯ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ПРАВЕН АНАЛИЗ  на българското законодателство в областта на регулацията на дейността на аптеките  за периода 1903-2016г. </dc:title>
  <dc:creator>dealer</dc:creator>
  <cp:lastModifiedBy>dealer</cp:lastModifiedBy>
  <cp:revision>18</cp:revision>
  <dcterms:created xsi:type="dcterms:W3CDTF">2018-02-23T08:46:59Z</dcterms:created>
  <dcterms:modified xsi:type="dcterms:W3CDTF">2018-03-02T15:22:35Z</dcterms:modified>
</cp:coreProperties>
</file>