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90" y="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9C06A4C-DACA-43B6-88BD-5C9C9B408D15}" type="datetimeFigureOut">
              <a:rPr lang="bg-BG" smtClean="0"/>
              <a:pPr/>
              <a:t>24.10.2018 г.</a:t>
            </a:fld>
            <a:endParaRPr lang="bg-BG"/>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bg-BG"/>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A458C02-8BFF-4CB5-8EB1-40D48F4418F6}" type="slidenum">
              <a:rPr lang="bg-BG" smtClean="0"/>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BA458C02-8BFF-4CB5-8EB1-40D48F4418F6}" type="slidenum">
              <a:rPr lang="bg-BG" smtClean="0"/>
              <a:pPr/>
              <a:t>‹#›</a:t>
            </a:fld>
            <a:endParaRPr lang="bg-BG"/>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BA458C02-8BFF-4CB5-8EB1-40D48F4418F6}" type="slidenum">
              <a:rPr lang="bg-BG" smtClean="0"/>
              <a:pPr/>
              <a:t>‹#›</a:t>
            </a:fld>
            <a:endParaRPr lang="bg-BG"/>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6" name="Footer Placeholder 5"/>
          <p:cNvSpPr>
            <a:spLocks noGrp="1"/>
          </p:cNvSpPr>
          <p:nvPr>
            <p:ph type="ftr" sz="quarter" idx="11"/>
          </p:nvPr>
        </p:nvSpPr>
        <p:spPr/>
        <p:txBody>
          <a:bodyPr/>
          <a:lstStyle>
            <a:extLst/>
          </a:lstStyle>
          <a:p>
            <a:endParaRPr lang="bg-BG"/>
          </a:p>
        </p:txBody>
      </p:sp>
      <p:sp>
        <p:nvSpPr>
          <p:cNvPr id="7" name="Slide Number Placeholder 6"/>
          <p:cNvSpPr>
            <a:spLocks noGrp="1"/>
          </p:cNvSpPr>
          <p:nvPr>
            <p:ph type="sldNum" sz="quarter" idx="12"/>
          </p:nvPr>
        </p:nvSpPr>
        <p:spPr/>
        <p:txBody>
          <a:bodyPr/>
          <a:lstStyle>
            <a:extLst/>
          </a:lstStyle>
          <a:p>
            <a:fld id="{BA458C02-8BFF-4CB5-8EB1-40D48F4418F6}" type="slidenum">
              <a:rPr lang="bg-BG" smtClean="0"/>
              <a:pPr/>
              <a:t>‹#›</a:t>
            </a:fld>
            <a:endParaRPr lang="bg-BG"/>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8" name="Footer Placeholder 7"/>
          <p:cNvSpPr>
            <a:spLocks noGrp="1"/>
          </p:cNvSpPr>
          <p:nvPr>
            <p:ph type="ftr" sz="quarter" idx="11"/>
          </p:nvPr>
        </p:nvSpPr>
        <p:spPr/>
        <p:txBody>
          <a:bodyPr/>
          <a:lstStyle>
            <a:extLst/>
          </a:lstStyle>
          <a:p>
            <a:endParaRPr lang="bg-BG"/>
          </a:p>
        </p:txBody>
      </p:sp>
      <p:sp>
        <p:nvSpPr>
          <p:cNvPr id="9" name="Slide Number Placeholder 8"/>
          <p:cNvSpPr>
            <a:spLocks noGrp="1"/>
          </p:cNvSpPr>
          <p:nvPr>
            <p:ph type="sldNum" sz="quarter" idx="12"/>
          </p:nvPr>
        </p:nvSpPr>
        <p:spPr/>
        <p:txBody>
          <a:bodyPr/>
          <a:lstStyle>
            <a:extLst/>
          </a:lstStyle>
          <a:p>
            <a:fld id="{BA458C02-8BFF-4CB5-8EB1-40D48F4418F6}" type="slidenum">
              <a:rPr lang="bg-BG" smtClean="0"/>
              <a:pPr/>
              <a:t>‹#›</a:t>
            </a:fld>
            <a:endParaRPr lang="bg-BG"/>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4" name="Footer Placeholder 3"/>
          <p:cNvSpPr>
            <a:spLocks noGrp="1"/>
          </p:cNvSpPr>
          <p:nvPr>
            <p:ph type="ftr" sz="quarter" idx="11"/>
          </p:nvPr>
        </p:nvSpPr>
        <p:spPr/>
        <p:txBody>
          <a:bodyPr/>
          <a:lstStyle>
            <a:extLst/>
          </a:lstStyle>
          <a:p>
            <a:endParaRPr lang="bg-BG"/>
          </a:p>
        </p:txBody>
      </p:sp>
      <p:sp>
        <p:nvSpPr>
          <p:cNvPr id="5" name="Slide Number Placeholder 4"/>
          <p:cNvSpPr>
            <a:spLocks noGrp="1"/>
          </p:cNvSpPr>
          <p:nvPr>
            <p:ph type="sldNum" sz="quarter" idx="12"/>
          </p:nvPr>
        </p:nvSpPr>
        <p:spPr/>
        <p:txBody>
          <a:bodyPr/>
          <a:lstStyle>
            <a:extLst/>
          </a:lstStyle>
          <a:p>
            <a:fld id="{BA458C02-8BFF-4CB5-8EB1-40D48F4418F6}" type="slidenum">
              <a:rPr lang="bg-BG" smtClean="0"/>
              <a:pPr/>
              <a:t>‹#›</a:t>
            </a:fld>
            <a:endParaRPr lang="bg-BG"/>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3" name="Footer Placeholder 2"/>
          <p:cNvSpPr>
            <a:spLocks noGrp="1"/>
          </p:cNvSpPr>
          <p:nvPr>
            <p:ph type="ftr" sz="quarter" idx="11"/>
          </p:nvPr>
        </p:nvSpPr>
        <p:spPr/>
        <p:txBody>
          <a:bodyPr/>
          <a:lstStyle>
            <a:extLst/>
          </a:lstStyle>
          <a:p>
            <a:endParaRPr lang="bg-BG"/>
          </a:p>
        </p:txBody>
      </p:sp>
      <p:sp>
        <p:nvSpPr>
          <p:cNvPr id="4" name="Slide Number Placeholder 3"/>
          <p:cNvSpPr>
            <a:spLocks noGrp="1"/>
          </p:cNvSpPr>
          <p:nvPr>
            <p:ph type="sldNum" sz="quarter" idx="12"/>
          </p:nvPr>
        </p:nvSpPr>
        <p:spPr/>
        <p:txBody>
          <a:bodyPr/>
          <a:lstStyle>
            <a:extLst/>
          </a:lstStyle>
          <a:p>
            <a:fld id="{BA458C02-8BFF-4CB5-8EB1-40D48F4418F6}" type="slidenum">
              <a:rPr lang="bg-BG" smtClean="0"/>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9C06A4C-DACA-43B6-88BD-5C9C9B408D15}" type="datetimeFigureOut">
              <a:rPr lang="bg-BG" smtClean="0"/>
              <a:pPr/>
              <a:t>24.10.2018 г.</a:t>
            </a:fld>
            <a:endParaRPr lang="bg-BG"/>
          </a:p>
        </p:txBody>
      </p:sp>
      <p:sp>
        <p:nvSpPr>
          <p:cNvPr id="6" name="Footer Placeholder 5"/>
          <p:cNvSpPr>
            <a:spLocks noGrp="1"/>
          </p:cNvSpPr>
          <p:nvPr>
            <p:ph type="ftr" sz="quarter" idx="11"/>
          </p:nvPr>
        </p:nvSpPr>
        <p:spPr/>
        <p:txBody>
          <a:bodyPr/>
          <a:lstStyle>
            <a:extLst/>
          </a:lstStyle>
          <a:p>
            <a:endParaRPr lang="bg-BG"/>
          </a:p>
        </p:txBody>
      </p:sp>
      <p:sp>
        <p:nvSpPr>
          <p:cNvPr id="7" name="Slide Number Placeholder 6"/>
          <p:cNvSpPr>
            <a:spLocks noGrp="1"/>
          </p:cNvSpPr>
          <p:nvPr>
            <p:ph type="sldNum" sz="quarter" idx="12"/>
          </p:nvPr>
        </p:nvSpPr>
        <p:spPr/>
        <p:txBody>
          <a:bodyPr/>
          <a:lstStyle>
            <a:extLst/>
          </a:lstStyle>
          <a:p>
            <a:fld id="{BA458C02-8BFF-4CB5-8EB1-40D48F4418F6}" type="slidenum">
              <a:rPr lang="bg-BG" smtClean="0"/>
              <a:pPr/>
              <a:t>‹#›</a:t>
            </a:fld>
            <a:endParaRPr lang="bg-BG"/>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9C06A4C-DACA-43B6-88BD-5C9C9B408D15}" type="datetimeFigureOut">
              <a:rPr lang="bg-BG" smtClean="0"/>
              <a:pPr/>
              <a:t>24.10.2018 г.</a:t>
            </a:fld>
            <a:endParaRPr lang="bg-BG"/>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bg-BG"/>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A458C02-8BFF-4CB5-8EB1-40D48F4418F6}" type="slidenum">
              <a:rPr lang="bg-BG" smtClean="0"/>
              <a:pPr/>
              <a:t>‹#›</a:t>
            </a:fld>
            <a:endParaRPr lang="bg-BG"/>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BA458C02-8BFF-4CB5-8EB1-40D48F4418F6}" type="slidenum">
              <a:rPr lang="bg-BG" smtClean="0"/>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C06A4C-DACA-43B6-88BD-5C9C9B408D15}" type="datetimeFigureOut">
              <a:rPr lang="bg-BG" smtClean="0"/>
              <a:pPr/>
              <a:t>24.10.2018 г.</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BA458C02-8BFF-4CB5-8EB1-40D48F4418F6}" type="slidenum">
              <a:rPr lang="bg-BG" smtClean="0"/>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C06A4C-DACA-43B6-88BD-5C9C9B408D15}" type="datetimeFigureOut">
              <a:rPr lang="bg-BG" smtClean="0"/>
              <a:pPr/>
              <a:t>24.10.2018 г.</a:t>
            </a:fld>
            <a:endParaRPr lang="bg-BG"/>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bg-BG"/>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A458C02-8BFF-4CB5-8EB1-40D48F4418F6}" type="slidenum">
              <a:rPr lang="bg-BG" smtClean="0"/>
              <a:pPr/>
              <a:t>‹#›</a:t>
            </a:fld>
            <a:endParaRPr lang="bg-BG"/>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cpdp.bg/?p=element&amp;aid=1048" TargetMode="External"/><Relationship Id="rId3" Type="http://schemas.openxmlformats.org/officeDocument/2006/relationships/hyperlink" Target="https://www.cpdp.bg/?p=element&amp;aid=992" TargetMode="External"/><Relationship Id="rId7" Type="http://schemas.openxmlformats.org/officeDocument/2006/relationships/hyperlink" Target="https://www.cpdp.bg/?p=element&amp;aid=36" TargetMode="External"/><Relationship Id="rId2" Type="http://schemas.openxmlformats.org/officeDocument/2006/relationships/hyperlink" Target="https://www.cpdp.bg/?p=element&amp;aid=991" TargetMode="External"/><Relationship Id="rId1" Type="http://schemas.openxmlformats.org/officeDocument/2006/relationships/slideLayout" Target="../slideLayouts/slideLayout2.xml"/><Relationship Id="rId6" Type="http://schemas.openxmlformats.org/officeDocument/2006/relationships/hyperlink" Target="https://www.cpdp.bg/?p=element&amp;aid=433" TargetMode="External"/><Relationship Id="rId5" Type="http://schemas.openxmlformats.org/officeDocument/2006/relationships/hyperlink" Target="https://www.cpdp.bg/?p=element&amp;aid=373" TargetMode="External"/><Relationship Id="rId4" Type="http://schemas.openxmlformats.org/officeDocument/2006/relationships/hyperlink" Target="https://www.cpdp.bg/?p=element&amp;aid=113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6752"/>
            <a:ext cx="7772400" cy="5328592"/>
          </a:xfrm>
        </p:spPr>
        <p:txBody>
          <a:bodyPr>
            <a:noAutofit/>
          </a:bodyPr>
          <a:lstStyle/>
          <a:p>
            <a:r>
              <a:rPr lang="bg-BG" sz="2800" b="1" dirty="0" smtClean="0">
                <a:solidFill>
                  <a:schemeClr val="tx1"/>
                </a:solidFill>
              </a:rPr>
              <a:t>ЗАЩИТА НА ЛИЧНИТЕ ДАННИ-ПРАКТИЧЕСКИ ВЪПРОСИ </a:t>
            </a:r>
            <a:br>
              <a:rPr lang="bg-BG" sz="2800" b="1" dirty="0" smtClean="0">
                <a:solidFill>
                  <a:schemeClr val="tx1"/>
                </a:solidFill>
              </a:rPr>
            </a:br>
            <a:r>
              <a:rPr lang="bg-BG" sz="2800" b="1" dirty="0">
                <a:solidFill>
                  <a:schemeClr val="tx1"/>
                </a:solidFill>
              </a:rPr>
              <a:t/>
            </a:r>
            <a:br>
              <a:rPr lang="bg-BG" sz="2800" b="1" dirty="0">
                <a:solidFill>
                  <a:schemeClr val="tx1"/>
                </a:solidFill>
              </a:rPr>
            </a:br>
            <a:r>
              <a:rPr lang="ru-RU" sz="2800" b="1" dirty="0" smtClean="0">
                <a:solidFill>
                  <a:schemeClr val="tx1"/>
                </a:solidFill>
              </a:rPr>
              <a:t>ТРУДОВО-ПРАВНИ ВЗАИМООТНОШЕНИЯ ОТ СТРАНА НА РАБОТОДАТЕЛ И ФАРМАЦЕВТ ПРИ </a:t>
            </a:r>
            <a:r>
              <a:rPr lang="bg-BG" sz="2800" b="1" dirty="0" smtClean="0">
                <a:solidFill>
                  <a:schemeClr val="tx1"/>
                </a:solidFill>
              </a:rPr>
              <a:t>РАБОТА В АПТЕКА</a:t>
            </a:r>
            <a:r>
              <a:rPr lang="bg-BG" sz="2800" b="1" dirty="0" smtClean="0"/>
              <a:t/>
            </a:r>
            <a:br>
              <a:rPr lang="bg-BG" sz="2800" b="1" dirty="0" smtClean="0"/>
            </a:br>
            <a:r>
              <a:rPr lang="en-US" sz="2800" b="1" dirty="0" smtClean="0"/>
              <a:t/>
            </a:r>
            <a:br>
              <a:rPr lang="en-US" sz="2800" b="1" dirty="0" smtClean="0"/>
            </a:br>
            <a:r>
              <a:rPr lang="bg-BG" sz="3600" b="1" dirty="0" smtClean="0"/>
              <a:t/>
            </a:r>
            <a:br>
              <a:rPr lang="bg-BG" sz="3600" b="1" dirty="0" smtClean="0"/>
            </a:br>
            <a:r>
              <a:rPr lang="en-US" sz="3600" b="1" dirty="0" smtClean="0"/>
              <a:t/>
            </a:r>
            <a:br>
              <a:rPr lang="en-US" sz="3600" b="1" dirty="0" smtClean="0"/>
            </a:br>
            <a:r>
              <a:rPr lang="bg-BG" sz="2800" dirty="0" smtClean="0">
                <a:solidFill>
                  <a:schemeClr val="bg1"/>
                </a:solidFill>
              </a:rPr>
              <a:t>Маг.-фарм. Любима Бургазлиева</a:t>
            </a:r>
            <a:br>
              <a:rPr lang="bg-BG" sz="2800" dirty="0" smtClean="0">
                <a:solidFill>
                  <a:schemeClr val="bg1"/>
                </a:solidFill>
              </a:rPr>
            </a:br>
            <a:r>
              <a:rPr lang="bg-BG" sz="2800" dirty="0" smtClean="0">
                <a:solidFill>
                  <a:schemeClr val="bg1"/>
                </a:solidFill>
              </a:rPr>
              <a:t>Председател на УС на РФК Бургас</a:t>
            </a:r>
            <a:endParaRPr lang="bg-BG" sz="2800" dirty="0">
              <a:solidFill>
                <a:schemeClr val="bg1"/>
              </a:solidFill>
            </a:endParaRPr>
          </a:p>
        </p:txBody>
      </p:sp>
      <p:sp>
        <p:nvSpPr>
          <p:cNvPr id="3" name="TextBox 2"/>
          <p:cNvSpPr txBox="1"/>
          <p:nvPr/>
        </p:nvSpPr>
        <p:spPr>
          <a:xfrm>
            <a:off x="755576" y="260648"/>
            <a:ext cx="6984776" cy="923330"/>
          </a:xfrm>
          <a:prstGeom prst="rect">
            <a:avLst/>
          </a:prstGeom>
          <a:noFill/>
        </p:spPr>
        <p:txBody>
          <a:bodyPr wrap="square" rtlCol="0">
            <a:spAutoFit/>
          </a:bodyPr>
          <a:lstStyle/>
          <a:p>
            <a:pPr algn="ctr"/>
            <a:r>
              <a:rPr lang="ru-RU" b="1" dirty="0">
                <a:solidFill>
                  <a:srgbClr val="00B0F0"/>
                </a:solidFill>
              </a:rPr>
              <a:t>V Фармацевтичен бизнес-форум, организиран от РФК-Варна и </a:t>
            </a:r>
            <a:endParaRPr lang="ru-RU" b="1" dirty="0" smtClean="0">
              <a:solidFill>
                <a:srgbClr val="00B0F0"/>
              </a:solidFill>
            </a:endParaRPr>
          </a:p>
          <a:p>
            <a:pPr algn="ctr"/>
            <a:r>
              <a:rPr lang="ru-RU" b="1" dirty="0" smtClean="0">
                <a:solidFill>
                  <a:srgbClr val="00B0F0"/>
                </a:solidFill>
              </a:rPr>
              <a:t>Факултет </a:t>
            </a:r>
            <a:r>
              <a:rPr lang="ru-RU" b="1" dirty="0">
                <a:solidFill>
                  <a:srgbClr val="00B0F0"/>
                </a:solidFill>
              </a:rPr>
              <a:t>по Фармация при МУ-Варна</a:t>
            </a:r>
            <a:endParaRPr lang="bg-BG" b="1" dirty="0">
              <a:solidFill>
                <a:srgbClr val="00B0F0"/>
              </a:solidFill>
            </a:endParaRPr>
          </a:p>
        </p:txBody>
      </p:sp>
    </p:spTree>
    <p:extLst>
      <p:ext uri="{BB962C8B-B14F-4D97-AF65-F5344CB8AC3E}">
        <p14:creationId xmlns:p14="http://schemas.microsoft.com/office/powerpoint/2010/main" val="3755678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229600" cy="5328592"/>
          </a:xfrm>
        </p:spPr>
        <p:txBody>
          <a:bodyPr>
            <a:noAutofit/>
          </a:bodyPr>
          <a:lstStyle/>
          <a:p>
            <a:pPr algn="ctr">
              <a:buNone/>
            </a:pPr>
            <a:r>
              <a:rPr lang="ru-RU" sz="2000" b="1" i="0" dirty="0" smtClean="0">
                <a:solidFill>
                  <a:srgbClr val="202020"/>
                </a:solidFill>
                <a:effectLst/>
              </a:rPr>
              <a:t>Нова правна рамка на ЕС за защита на личните данни </a:t>
            </a:r>
          </a:p>
          <a:p>
            <a:pPr algn="ctr">
              <a:spcBef>
                <a:spcPts val="0"/>
              </a:spcBef>
              <a:buNone/>
            </a:pPr>
            <a:r>
              <a:rPr lang="ru-RU" sz="2000" b="1" i="0" dirty="0" smtClean="0">
                <a:solidFill>
                  <a:srgbClr val="202020"/>
                </a:solidFill>
                <a:effectLst/>
              </a:rPr>
              <a:t>(прилага се от май 2018г.)</a:t>
            </a:r>
          </a:p>
          <a:p>
            <a:pPr>
              <a:buFont typeface="+mj-lt"/>
              <a:buAutoNum type="arabicPeriod"/>
            </a:pPr>
            <a:r>
              <a:rPr lang="ru-RU" sz="1800" b="1" i="0" u="none" strike="noStrike" dirty="0" smtClean="0">
                <a:solidFill>
                  <a:srgbClr val="C00000"/>
                </a:solidFill>
                <a:effectLst/>
                <a:hlinkClick r:id="rId2" tooltip="Общ регламент за защита на личните данни (Регламент (ЕС) 2016/679)"/>
              </a:rPr>
              <a:t>Общ регламент за защита на личните данни (Регламент (ЕС) 2016/679)</a:t>
            </a:r>
            <a:endParaRPr lang="ru-RU" sz="1800" b="1" i="0" dirty="0" smtClean="0">
              <a:solidFill>
                <a:srgbClr val="C00000"/>
              </a:solidFill>
              <a:effectLst/>
            </a:endParaRPr>
          </a:p>
          <a:p>
            <a:pPr>
              <a:buFont typeface="+mj-lt"/>
              <a:buAutoNum type="arabicPeriod"/>
            </a:pPr>
            <a:r>
              <a:rPr lang="ru-RU" sz="1800" b="1" i="0" u="none" strike="noStrike" dirty="0" smtClean="0">
                <a:solidFill>
                  <a:srgbClr val="C00000"/>
                </a:solidFill>
                <a:effectLst/>
                <a:hlinkClick r:id="rId3" tooltip="Директива за защита на личните данни в полицейската и наказателната дейност (Директива (ЕС) 2016/680)"/>
              </a:rPr>
              <a:t>Директива за защита на личните данни в полицейската и наказателната дейност (Директива (ЕС) 2016/680)</a:t>
            </a:r>
            <a:endParaRPr lang="ru-RU" sz="1800" b="1" i="0" u="none" strike="noStrike" dirty="0" smtClean="0">
              <a:solidFill>
                <a:srgbClr val="C00000"/>
              </a:solidFill>
              <a:effectLst/>
            </a:endParaRPr>
          </a:p>
          <a:p>
            <a:pPr algn="ctr">
              <a:buNone/>
            </a:pPr>
            <a:endParaRPr lang="ru-RU" sz="2000" b="1" i="0" dirty="0" smtClean="0">
              <a:effectLst/>
            </a:endParaRPr>
          </a:p>
          <a:p>
            <a:pPr algn="ctr">
              <a:buNone/>
            </a:pPr>
            <a:r>
              <a:rPr lang="ru-RU" sz="2000" b="1" i="0" dirty="0" smtClean="0">
                <a:effectLst/>
              </a:rPr>
              <a:t>Национална правна рамка</a:t>
            </a:r>
          </a:p>
          <a:p>
            <a:pPr>
              <a:buFont typeface="+mj-lt"/>
              <a:buAutoNum type="arabicPeriod"/>
            </a:pPr>
            <a:r>
              <a:rPr lang="ru-RU" sz="1800" b="1" i="0" u="none" strike="noStrike" dirty="0" smtClean="0">
                <a:effectLst/>
                <a:hlinkClick r:id="rId4" tooltip="Конституция на Република България"/>
              </a:rPr>
              <a:t>Конституция на Република България</a:t>
            </a:r>
            <a:endParaRPr lang="ru-RU" sz="1800" b="1" i="0" dirty="0" smtClean="0">
              <a:effectLst/>
            </a:endParaRPr>
          </a:p>
          <a:p>
            <a:pPr>
              <a:buFont typeface="+mj-lt"/>
              <a:buAutoNum type="arabicPeriod"/>
            </a:pPr>
            <a:r>
              <a:rPr lang="ru-RU" sz="1800" b="1" i="0" u="none" strike="noStrike" dirty="0" smtClean="0">
                <a:effectLst/>
                <a:hlinkClick r:id="rId5" tooltip="Закон за защита на личните данни"/>
              </a:rPr>
              <a:t>Закон за защита на личните данни</a:t>
            </a:r>
            <a:endParaRPr lang="ru-RU" sz="1800" b="1" i="0" dirty="0" smtClean="0">
              <a:effectLst/>
            </a:endParaRPr>
          </a:p>
          <a:p>
            <a:pPr>
              <a:buFont typeface="+mj-lt"/>
              <a:buAutoNum type="arabicPeriod"/>
            </a:pPr>
            <a:r>
              <a:rPr lang="ru-RU" sz="1800" b="1" i="0" u="none" strike="noStrike" dirty="0" smtClean="0">
                <a:effectLst/>
                <a:hlinkClick r:id="rId6" tooltip="Закон за електронните съобщения"/>
              </a:rPr>
              <a:t>Закон за електронните съобщения</a:t>
            </a:r>
            <a:endParaRPr lang="ru-RU" sz="1800" b="1" i="0" dirty="0" smtClean="0">
              <a:effectLst/>
            </a:endParaRPr>
          </a:p>
          <a:p>
            <a:pPr>
              <a:buFont typeface="+mj-lt"/>
              <a:buAutoNum type="arabicPeriod"/>
            </a:pPr>
            <a:r>
              <a:rPr lang="ru-RU" sz="1800" b="1" i="0" u="sng" dirty="0" smtClean="0">
                <a:effectLst/>
                <a:hlinkClick r:id="rId7" tooltip="Правилник за дейността на Комисията за защита на личните данни и нейната администрация"/>
              </a:rPr>
              <a:t>Правилник за дейността на Комисията за защита на личните данни и нейната администрация</a:t>
            </a:r>
            <a:endParaRPr lang="ru-RU" sz="1800" b="1" i="0" dirty="0" smtClean="0">
              <a:effectLst/>
            </a:endParaRPr>
          </a:p>
          <a:p>
            <a:pPr>
              <a:buFont typeface="+mj-lt"/>
              <a:buAutoNum type="arabicPeriod"/>
            </a:pPr>
            <a:r>
              <a:rPr lang="ru-RU" sz="1800" b="1" i="0" u="none" strike="noStrike" dirty="0" smtClean="0">
                <a:effectLst/>
                <a:hlinkClick r:id="rId8" tooltip="Инструкция № 1 от 21 декември 2016 г. за обстоятелствата, при които предприятията, предоставящи обществени електронни съобщителни услуги, уведомяват потребителите за нарушения на сигурността на личните данни, формата и начина на уведомяването"/>
              </a:rPr>
              <a:t>Инструкция № 1 от 21 декември 2016 г. за обстоятелствата, при които предприятията, предоставящи обществени електронни съобщителни услуги, уведомяват потребителите за нарушения на сигурността на личните данни, формата и начина на уведомяването</a:t>
            </a:r>
            <a:endParaRPr lang="ru-RU" sz="1800" b="1" i="0" dirty="0" smtClean="0">
              <a:effectLst/>
            </a:endParaRPr>
          </a:p>
          <a:p>
            <a:endParaRPr lang="bg-BG" sz="2000" dirty="0">
              <a:latin typeface="Calibri" panose="020F0502020204030204" pitchFamily="34" charset="0"/>
            </a:endParaRPr>
          </a:p>
        </p:txBody>
      </p:sp>
      <p:sp>
        <p:nvSpPr>
          <p:cNvPr id="2" name="Title 1"/>
          <p:cNvSpPr>
            <a:spLocks noGrp="1"/>
          </p:cNvSpPr>
          <p:nvPr>
            <p:ph type="title"/>
          </p:nvPr>
        </p:nvSpPr>
        <p:spPr>
          <a:xfrm>
            <a:off x="457200" y="274638"/>
            <a:ext cx="8229600" cy="778098"/>
          </a:xfrm>
        </p:spPr>
        <p:txBody>
          <a:bodyPr>
            <a:normAutofit/>
          </a:bodyPr>
          <a:lstStyle/>
          <a:p>
            <a:pPr algn="ctr"/>
            <a:r>
              <a:rPr lang="bg-BG" sz="2400" b="1" dirty="0" smtClean="0">
                <a:solidFill>
                  <a:schemeClr val="tx1"/>
                </a:solidFill>
              </a:rPr>
              <a:t>Правна рамка</a:t>
            </a:r>
            <a:endParaRPr lang="bg-BG" sz="2400" b="1" dirty="0">
              <a:solidFill>
                <a:schemeClr val="tx1"/>
              </a:solidFill>
            </a:endParaRPr>
          </a:p>
        </p:txBody>
      </p:sp>
    </p:spTree>
    <p:extLst>
      <p:ext uri="{BB962C8B-B14F-4D97-AF65-F5344CB8AC3E}">
        <p14:creationId xmlns:p14="http://schemas.microsoft.com/office/powerpoint/2010/main" val="4034292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6624736"/>
          </a:xfrm>
        </p:spPr>
        <p:txBody>
          <a:bodyPr>
            <a:noAutofit/>
          </a:bodyPr>
          <a:lstStyle/>
          <a:p>
            <a:pPr algn="just"/>
            <a:r>
              <a:rPr lang="ru-RU" sz="1600" b="1" dirty="0" smtClean="0">
                <a:solidFill>
                  <a:srgbClr val="FF0000"/>
                </a:solidFill>
              </a:rPr>
              <a:t>Регулацията не се отнася за нас;</a:t>
            </a:r>
          </a:p>
          <a:p>
            <a:pPr algn="just"/>
            <a:r>
              <a:rPr lang="ru-RU" sz="1600" b="1" dirty="0" smtClean="0">
                <a:solidFill>
                  <a:srgbClr val="FF0000"/>
                </a:solidFill>
              </a:rPr>
              <a:t>GDPR е защита от външни атаки </a:t>
            </a:r>
            <a:r>
              <a:rPr lang="ru-RU" sz="1600" b="1" dirty="0" smtClean="0"/>
              <a:t>- преди всичко права и задължения – „неприкосновеност  и сигурност“;</a:t>
            </a:r>
          </a:p>
          <a:p>
            <a:pPr algn="just"/>
            <a:r>
              <a:rPr lang="ru-RU" sz="1600" b="1" dirty="0" smtClean="0">
                <a:solidFill>
                  <a:srgbClr val="FF0000"/>
                </a:solidFill>
              </a:rPr>
              <a:t>GDPR не е само борба с хакерите </a:t>
            </a:r>
            <a:r>
              <a:rPr lang="ru-RU" sz="1600" b="1" dirty="0" smtClean="0"/>
              <a:t>– GDPR е свободно движение на данни при зачитане на правото на защита.</a:t>
            </a:r>
          </a:p>
          <a:p>
            <a:pPr algn="just"/>
            <a:r>
              <a:rPr lang="ru-RU" sz="1600" b="1" dirty="0" smtClean="0">
                <a:solidFill>
                  <a:srgbClr val="FF0000"/>
                </a:solidFill>
              </a:rPr>
              <a:t>Съгласието винаги е изрично /</a:t>
            </a:r>
            <a:r>
              <a:rPr lang="ru-RU" sz="1200" b="1" dirty="0" smtClean="0">
                <a:solidFill>
                  <a:srgbClr val="FF0000"/>
                </a:solidFill>
              </a:rPr>
              <a:t>дава се чрез положителен акт-подпис</a:t>
            </a:r>
            <a:r>
              <a:rPr lang="ru-RU" sz="1600" b="1" dirty="0" smtClean="0">
                <a:solidFill>
                  <a:srgbClr val="FF0000"/>
                </a:solidFill>
              </a:rPr>
              <a:t>/  </a:t>
            </a:r>
            <a:r>
              <a:rPr lang="ru-RU" sz="1600" b="1" dirty="0" smtClean="0"/>
              <a:t>– не, то е недвусмислено; /</a:t>
            </a:r>
            <a:r>
              <a:rPr lang="ru-RU" sz="1200" b="1" dirty="0" smtClean="0"/>
              <a:t>да бъде дадено от заинтересованото лице „по информиран начин“. Искането за даване на съгласие е отправено „конкретно“ относно подлежащите на обработване данни, в разбираема и лесно достъпна форм</a:t>
            </a:r>
            <a:r>
              <a:rPr lang="bg-BG" sz="1200" b="1" dirty="0"/>
              <a:t>а</a:t>
            </a:r>
            <a:r>
              <a:rPr lang="ru-RU" sz="1200" b="1" dirty="0" smtClean="0"/>
              <a:t>, съставено на ясен и разбираем език/</a:t>
            </a:r>
          </a:p>
          <a:p>
            <a:pPr algn="just"/>
            <a:r>
              <a:rPr lang="ru-RU" sz="1600" b="1" dirty="0" smtClean="0">
                <a:solidFill>
                  <a:srgbClr val="FF0000"/>
                </a:solidFill>
              </a:rPr>
              <a:t>Въвеждането на Регулацията е отговорност на IT отдела </a:t>
            </a:r>
            <a:r>
              <a:rPr lang="ru-RU" sz="1600" b="1" dirty="0" smtClean="0"/>
              <a:t>– преди всичко на бизнеса;</a:t>
            </a:r>
          </a:p>
          <a:p>
            <a:pPr algn="just"/>
            <a:r>
              <a:rPr lang="ru-RU" sz="1600" b="1" dirty="0" smtClean="0">
                <a:solidFill>
                  <a:srgbClr val="FF0000"/>
                </a:solidFill>
              </a:rPr>
              <a:t>GDPR са санкции </a:t>
            </a:r>
            <a:r>
              <a:rPr lang="ru-RU" sz="1600" b="1" dirty="0" smtClean="0"/>
              <a:t>– не, това е начин на правене на </a:t>
            </a:r>
            <a:r>
              <a:rPr lang="ru-RU" sz="1600" b="1" dirty="0" smtClean="0"/>
              <a:t>бизнес</a:t>
            </a:r>
            <a:r>
              <a:rPr lang="ru-RU" sz="1600" b="1" dirty="0" smtClean="0"/>
              <a:t>;</a:t>
            </a:r>
            <a:endParaRPr lang="ru-RU" sz="1600" b="1" dirty="0" smtClean="0"/>
          </a:p>
          <a:p>
            <a:pPr algn="just"/>
            <a:r>
              <a:rPr lang="ru-RU" sz="1600" b="1" dirty="0" smtClean="0">
                <a:solidFill>
                  <a:srgbClr val="FF0000"/>
                </a:solidFill>
              </a:rPr>
              <a:t>Не се отнася до мен защото съм само обработващ на лични данни</a:t>
            </a:r>
            <a:r>
              <a:rPr lang="ru-RU" sz="1600" b="1" dirty="0" smtClean="0"/>
              <a:t>;</a:t>
            </a:r>
          </a:p>
          <a:p>
            <a:pPr algn="just"/>
            <a:r>
              <a:rPr lang="ru-RU" sz="1600" b="1" dirty="0" smtClean="0">
                <a:solidFill>
                  <a:srgbClr val="FF0000"/>
                </a:solidFill>
              </a:rPr>
              <a:t>Съответствието с GDPR веднаж постигнато е „достатъчно</a:t>
            </a:r>
            <a:r>
              <a:rPr lang="ru-RU" sz="1600" b="1" dirty="0" smtClean="0"/>
              <a:t>“ – съответствието е процес;</a:t>
            </a:r>
          </a:p>
          <a:p>
            <a:pPr algn="just"/>
            <a:r>
              <a:rPr lang="ru-RU" sz="1600" b="1" dirty="0" smtClean="0">
                <a:solidFill>
                  <a:srgbClr val="FF0000"/>
                </a:solidFill>
              </a:rPr>
              <a:t>Правата на лицата са абсолютни </a:t>
            </a:r>
            <a:r>
              <a:rPr lang="ru-RU" sz="1600" b="1" dirty="0" smtClean="0"/>
              <a:t>– не и ако съществува друго законово задължение за обработка;</a:t>
            </a:r>
          </a:p>
          <a:p>
            <a:pPr algn="just"/>
            <a:r>
              <a:rPr lang="ru-RU" sz="1600" b="1" dirty="0" smtClean="0">
                <a:solidFill>
                  <a:srgbClr val="FF0000"/>
                </a:solidFill>
              </a:rPr>
              <a:t>Псевдонимизираните данни се обработват като всички останали данни </a:t>
            </a:r>
            <a:r>
              <a:rPr lang="ru-RU" sz="1600" b="1" dirty="0" smtClean="0"/>
              <a:t>– не, ако те са надеждно псевдонимизирани.</a:t>
            </a:r>
            <a:endParaRPr lang="en-US" sz="1600" b="1" dirty="0" smtClean="0"/>
          </a:p>
          <a:p>
            <a:pPr marL="0" indent="0">
              <a:buNone/>
            </a:pPr>
            <a:endParaRPr lang="en-US" sz="1200" b="1" dirty="0" smtClean="0">
              <a:solidFill>
                <a:srgbClr val="C00000"/>
              </a:solidFill>
            </a:endParaRPr>
          </a:p>
          <a:p>
            <a:pPr marL="0" indent="0">
              <a:buNone/>
            </a:pPr>
            <a:r>
              <a:rPr lang="ru-RU" sz="1200" b="1" dirty="0" smtClean="0">
                <a:solidFill>
                  <a:srgbClr val="C00000"/>
                </a:solidFill>
              </a:rPr>
              <a:t>"псевдонимизация"</a:t>
            </a:r>
            <a:r>
              <a:rPr lang="ru-RU" sz="1200" b="1" dirty="0" smtClean="0">
                <a:solidFill>
                  <a:srgbClr val="FFFF00"/>
                </a:solidFill>
              </a:rPr>
              <a:t> </a:t>
            </a:r>
            <a:r>
              <a:rPr lang="ru-RU" sz="1200" b="1" dirty="0" smtClean="0"/>
              <a:t>- обработването на лични данни осигурява възможност те да </a:t>
            </a:r>
            <a:r>
              <a:rPr lang="ru-RU" sz="1200" b="1" dirty="0" smtClean="0">
                <a:solidFill>
                  <a:srgbClr val="C00000"/>
                </a:solidFill>
              </a:rPr>
              <a:t>не могат повече да бъдат свързвани </a:t>
            </a:r>
            <a:r>
              <a:rPr lang="ru-RU" sz="1200" b="1" dirty="0" smtClean="0"/>
              <a:t>с конкретен субект на данни, физическо лице, което може да бъде идентифицирано. </a:t>
            </a:r>
            <a:endParaRPr lang="bg-BG" sz="1200" b="1" dirty="0"/>
          </a:p>
        </p:txBody>
      </p:sp>
      <p:sp>
        <p:nvSpPr>
          <p:cNvPr id="2" name="Title 1"/>
          <p:cNvSpPr>
            <a:spLocks noGrp="1"/>
          </p:cNvSpPr>
          <p:nvPr>
            <p:ph type="title"/>
          </p:nvPr>
        </p:nvSpPr>
        <p:spPr>
          <a:xfrm>
            <a:off x="457200" y="274638"/>
            <a:ext cx="8229600" cy="346050"/>
          </a:xfrm>
        </p:spPr>
        <p:txBody>
          <a:bodyPr>
            <a:normAutofit fontScale="90000"/>
          </a:bodyPr>
          <a:lstStyle/>
          <a:p>
            <a:pPr algn="ctr"/>
            <a:r>
              <a:rPr lang="bg-BG" sz="2800" dirty="0" smtClean="0">
                <a:solidFill>
                  <a:schemeClr val="tx1"/>
                </a:solidFill>
              </a:rPr>
              <a:t>МИТОВЕ ЗА </a:t>
            </a:r>
            <a:r>
              <a:rPr lang="en-US" sz="2800" dirty="0" smtClean="0">
                <a:solidFill>
                  <a:schemeClr val="tx1"/>
                </a:solidFill>
              </a:rPr>
              <a:t>GDPR</a:t>
            </a:r>
            <a:endParaRPr lang="bg-BG" sz="2800" dirty="0">
              <a:solidFill>
                <a:schemeClr val="tx1"/>
              </a:solidFill>
            </a:endParaRPr>
          </a:p>
        </p:txBody>
      </p:sp>
    </p:spTree>
    <p:extLst>
      <p:ext uri="{BB962C8B-B14F-4D97-AF65-F5344CB8AC3E}">
        <p14:creationId xmlns:p14="http://schemas.microsoft.com/office/powerpoint/2010/main" val="3963778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827992"/>
          </a:xfrm>
        </p:spPr>
        <p:txBody>
          <a:bodyPr>
            <a:normAutofit fontScale="85000" lnSpcReduction="10000"/>
          </a:bodyPr>
          <a:lstStyle/>
          <a:p>
            <a:pPr marL="0" indent="0" algn="just">
              <a:buNone/>
            </a:pPr>
            <a:r>
              <a:rPr lang="ru-RU" sz="2000" dirty="0" smtClean="0"/>
              <a:t>1. Администратор на лични данни</a:t>
            </a:r>
          </a:p>
          <a:p>
            <a:pPr marL="0" indent="0" algn="just">
              <a:buNone/>
            </a:pPr>
            <a:r>
              <a:rPr lang="ru-RU" sz="2000" dirty="0" smtClean="0"/>
              <a:t>По смисъла на чл. 4, т. 7 ОРЗД администратор означава „физическо или юридическо лице, публичен орган, агенция или друга структура, която сама или съвместно с други </a:t>
            </a:r>
            <a:r>
              <a:rPr lang="ru-RU" sz="2000" b="1" u="sng" dirty="0" smtClean="0"/>
              <a:t>определя целите и средствата </a:t>
            </a:r>
            <a:r>
              <a:rPr lang="ru-RU" sz="2000" dirty="0" smtClean="0"/>
              <a:t>за обработването на лични данни. </a:t>
            </a:r>
          </a:p>
          <a:p>
            <a:pPr marL="0" indent="0" algn="just">
              <a:buNone/>
            </a:pPr>
            <a:endParaRPr lang="ru-RU" sz="2000" dirty="0" smtClean="0"/>
          </a:p>
          <a:p>
            <a:pPr marL="0" indent="0" algn="just">
              <a:buNone/>
            </a:pPr>
            <a:r>
              <a:rPr lang="ru-RU" sz="2000" dirty="0" smtClean="0"/>
              <a:t>а) Администратори, чийто статут произтича от закона. </a:t>
            </a:r>
          </a:p>
          <a:p>
            <a:pPr marL="0" indent="0" algn="just">
              <a:buNone/>
            </a:pPr>
            <a:r>
              <a:rPr lang="en-US" sz="2000" dirty="0" smtClean="0"/>
              <a:t>	</a:t>
            </a:r>
            <a:r>
              <a:rPr lang="ru-RU" sz="2000" dirty="0" smtClean="0"/>
              <a:t>-определени от закона администратори на лични данни.</a:t>
            </a:r>
          </a:p>
          <a:p>
            <a:pPr marL="0" indent="0" algn="just">
              <a:buNone/>
            </a:pPr>
            <a:r>
              <a:rPr lang="en-US" sz="2000" dirty="0" smtClean="0"/>
              <a:t>	</a:t>
            </a:r>
            <a:r>
              <a:rPr lang="ru-RU" sz="2000" dirty="0" smtClean="0"/>
              <a:t>-определяеми според критериите на закона администратори.</a:t>
            </a:r>
          </a:p>
          <a:p>
            <a:pPr marL="0" indent="0" algn="just">
              <a:buNone/>
            </a:pPr>
            <a:endParaRPr lang="ru-RU" sz="2000" dirty="0" smtClean="0"/>
          </a:p>
          <a:p>
            <a:pPr marL="0" indent="0" algn="just">
              <a:buNone/>
            </a:pPr>
            <a:r>
              <a:rPr lang="ru-RU" sz="2000" dirty="0" smtClean="0"/>
              <a:t>б) Администратори, чийто статут произтича от извършваната от тях дейност. </a:t>
            </a:r>
            <a:endParaRPr lang="en-US" sz="2000" dirty="0" smtClean="0"/>
          </a:p>
          <a:p>
            <a:pPr marL="0" indent="0" algn="just">
              <a:buNone/>
            </a:pPr>
            <a:endParaRPr lang="ru-RU" sz="2000" dirty="0" smtClean="0"/>
          </a:p>
          <a:p>
            <a:pPr marL="0" indent="0" algn="just">
              <a:buNone/>
            </a:pPr>
            <a:r>
              <a:rPr lang="ru-RU" sz="2000" dirty="0"/>
              <a:t>в</a:t>
            </a:r>
            <a:r>
              <a:rPr lang="ru-RU" sz="2000" dirty="0" smtClean="0"/>
              <a:t>) „съвместни администратори“. Администраторът определя целите и средствата за обработването на лични данни заедно с други администратори.</a:t>
            </a:r>
            <a:endParaRPr lang="bg-BG" sz="2000" dirty="0"/>
          </a:p>
        </p:txBody>
      </p:sp>
      <p:sp>
        <p:nvSpPr>
          <p:cNvPr id="2" name="Title 1"/>
          <p:cNvSpPr>
            <a:spLocks noGrp="1"/>
          </p:cNvSpPr>
          <p:nvPr>
            <p:ph type="title"/>
          </p:nvPr>
        </p:nvSpPr>
        <p:spPr/>
        <p:txBody>
          <a:bodyPr>
            <a:noAutofit/>
          </a:bodyPr>
          <a:lstStyle/>
          <a:p>
            <a:pPr algn="ctr"/>
            <a:r>
              <a:rPr lang="ru-RU" sz="2400" dirty="0" smtClean="0">
                <a:solidFill>
                  <a:schemeClr val="tx1"/>
                </a:solidFill>
              </a:rPr>
              <a:t>Основни понятия:„администратор“, „обработващ лични данни“, „трета страна“ и „получател“</a:t>
            </a:r>
            <a:endParaRPr lang="bg-BG" sz="2400" dirty="0">
              <a:solidFill>
                <a:schemeClr val="tx1"/>
              </a:solidFill>
            </a:endParaRPr>
          </a:p>
        </p:txBody>
      </p:sp>
    </p:spTree>
    <p:extLst>
      <p:ext uri="{BB962C8B-B14F-4D97-AF65-F5344CB8AC3E}">
        <p14:creationId xmlns:p14="http://schemas.microsoft.com/office/powerpoint/2010/main" val="1574172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7"/>
          </a:xfrm>
        </p:spPr>
        <p:txBody>
          <a:bodyPr>
            <a:normAutofit fontScale="92500" lnSpcReduction="20000"/>
          </a:bodyPr>
          <a:lstStyle/>
          <a:p>
            <a:pPr algn="just"/>
            <a:r>
              <a:rPr lang="ru-RU" dirty="0" smtClean="0"/>
              <a:t>2. Обработващ лични данни</a:t>
            </a:r>
          </a:p>
          <a:p>
            <a:pPr marL="0" indent="0" algn="just">
              <a:buNone/>
            </a:pPr>
            <a:r>
              <a:rPr lang="ru-RU" sz="1900" dirty="0" smtClean="0"/>
              <a:t>Обработващият лични данни е определен като „физическо или юридическо лице, публичен орган, агенция или друга структура, която обработва лични данни от името на администратора“ (чл. 4, т. 8 ОРЗД). </a:t>
            </a:r>
            <a:endParaRPr lang="en-US" sz="1900" dirty="0" smtClean="0"/>
          </a:p>
          <a:p>
            <a:pPr marL="0" indent="0" algn="just">
              <a:buNone/>
            </a:pPr>
            <a:endParaRPr lang="ru-RU" sz="1900" dirty="0" smtClean="0"/>
          </a:p>
          <a:p>
            <a:pPr marL="0" indent="0" algn="just">
              <a:buNone/>
            </a:pPr>
            <a:r>
              <a:rPr lang="ru-RU" sz="1900" dirty="0" smtClean="0"/>
              <a:t>а) да е отделно от администратора лице.</a:t>
            </a:r>
            <a:endParaRPr lang="en-US" sz="1900" dirty="0" smtClean="0"/>
          </a:p>
          <a:p>
            <a:pPr marL="0" indent="0" algn="just">
              <a:buNone/>
            </a:pPr>
            <a:endParaRPr lang="ru-RU" sz="1900" dirty="0" smtClean="0"/>
          </a:p>
          <a:p>
            <a:pPr marL="0" indent="0" algn="just">
              <a:buNone/>
            </a:pPr>
            <a:r>
              <a:rPr lang="ru-RU" sz="1900" dirty="0" smtClean="0"/>
              <a:t>б) да обработва лични данни от името на администратора.</a:t>
            </a:r>
            <a:endParaRPr lang="en-US" sz="1900" dirty="0" smtClean="0"/>
          </a:p>
          <a:p>
            <a:pPr marL="0" indent="0" algn="just">
              <a:buNone/>
            </a:pPr>
            <a:endParaRPr lang="ru-RU" sz="1900" dirty="0" smtClean="0"/>
          </a:p>
          <a:p>
            <a:pPr marL="0" indent="0" algn="just">
              <a:buNone/>
            </a:pPr>
            <a:r>
              <a:rPr lang="ru-RU" sz="1900" dirty="0" smtClean="0"/>
              <a:t>Обработващият може да е администратор на лични данни, когато ги  обработва за собствени цели. </a:t>
            </a:r>
            <a:endParaRPr lang="ru-RU" sz="1900" dirty="0" smtClean="0"/>
          </a:p>
          <a:p>
            <a:pPr marL="0" indent="0" algn="just">
              <a:buNone/>
            </a:pPr>
            <a:endParaRPr lang="ru-RU" sz="1900" dirty="0"/>
          </a:p>
          <a:p>
            <a:pPr marL="0" indent="0" algn="just">
              <a:buNone/>
            </a:pPr>
            <a:r>
              <a:rPr lang="ru-RU" sz="1900" dirty="0" smtClean="0"/>
              <a:t>СТАНОВИЩЕ НА КОМИСИЯТА </a:t>
            </a:r>
            <a:r>
              <a:rPr lang="ru-RU" sz="1900" dirty="0"/>
              <a:t>ЗА ЗАЩИТА НА ЛИЧНИТЕ ДАННИ</a:t>
            </a:r>
          </a:p>
          <a:p>
            <a:pPr marL="0" indent="0" algn="just">
              <a:buNone/>
            </a:pPr>
            <a:r>
              <a:rPr lang="ru-RU" sz="1900" dirty="0"/>
              <a:t>рег. № НДМСПО-17-604/20.06.2018 г.</a:t>
            </a:r>
          </a:p>
          <a:p>
            <a:pPr marL="0" indent="0" algn="just">
              <a:buNone/>
            </a:pPr>
            <a:r>
              <a:rPr lang="ru-RU" sz="1900" dirty="0"/>
              <a:t>гр. София, 17.09.2018 </a:t>
            </a:r>
            <a:r>
              <a:rPr lang="ru-RU" sz="1900" dirty="0" smtClean="0"/>
              <a:t>г.</a:t>
            </a:r>
          </a:p>
          <a:p>
            <a:pPr marL="0" indent="0" algn="just">
              <a:buNone/>
            </a:pPr>
            <a:r>
              <a:rPr lang="ru-RU" sz="1900" dirty="0" smtClean="0"/>
              <a:t> </a:t>
            </a:r>
            <a:r>
              <a:rPr lang="ru-RU" sz="1900" dirty="0"/>
              <a:t>По принцип дружествата, които предоставят услуги при условията на строга и изчерпателна законова регламентация, въз основа на лицензия или аналогично индивидуално разрешение от държавата и под контрола на изрично определени публични органи, принципно не биха могли да се разглеждат като обработващи лични данни, а като самостоятелни администратори. </a:t>
            </a:r>
            <a:endParaRPr lang="ru-RU" sz="1900" dirty="0" smtClean="0"/>
          </a:p>
          <a:p>
            <a:pPr marL="0" indent="0">
              <a:buNone/>
            </a:pPr>
            <a:endParaRPr lang="ru-RU" dirty="0" smtClean="0"/>
          </a:p>
          <a:p>
            <a:pPr marL="0" indent="0">
              <a:buNone/>
            </a:pPr>
            <a:endParaRPr lang="bg-BG" dirty="0"/>
          </a:p>
        </p:txBody>
      </p:sp>
    </p:spTree>
    <p:extLst>
      <p:ext uri="{BB962C8B-B14F-4D97-AF65-F5344CB8AC3E}">
        <p14:creationId xmlns:p14="http://schemas.microsoft.com/office/powerpoint/2010/main" val="14403115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192688"/>
          </a:xfrm>
        </p:spPr>
        <p:txBody>
          <a:bodyPr>
            <a:normAutofit/>
          </a:bodyPr>
          <a:lstStyle/>
          <a:p>
            <a:pPr marL="0" indent="0" algn="just">
              <a:buNone/>
            </a:pPr>
            <a:r>
              <a:rPr lang="ru-RU" sz="1900" dirty="0" smtClean="0"/>
              <a:t>3. „Трета страна“ и „получател“</a:t>
            </a:r>
          </a:p>
          <a:p>
            <a:pPr marL="0" indent="0" algn="just">
              <a:buNone/>
            </a:pPr>
            <a:r>
              <a:rPr lang="ru-RU" sz="1900" dirty="0" smtClean="0"/>
              <a:t>По смисъла на чл. 4, т. 10 ОРЗД </a:t>
            </a:r>
            <a:r>
              <a:rPr lang="ru-RU" sz="1900" i="1" u="sng" dirty="0" smtClean="0"/>
              <a:t>„трета страна“ </a:t>
            </a:r>
            <a:r>
              <a:rPr lang="ru-RU" sz="1900" dirty="0" smtClean="0"/>
              <a:t>означава физическо или юридическо лице, публичен орган, агенция или друг орган, различен от субекта на данните, администратора, обработващия лични данни и лицата, които под прякото ръководство на администратора или на обработващия лични данни имат право да обработват личните данни.</a:t>
            </a:r>
          </a:p>
          <a:p>
            <a:pPr marL="0" indent="0" algn="just">
              <a:buNone/>
            </a:pPr>
            <a:endParaRPr lang="ru-RU" sz="1900" dirty="0" smtClean="0"/>
          </a:p>
          <a:p>
            <a:pPr marL="0" indent="0" algn="just">
              <a:buNone/>
            </a:pPr>
            <a:r>
              <a:rPr lang="ru-RU" sz="1900" dirty="0" smtClean="0"/>
              <a:t> Понятието </a:t>
            </a:r>
            <a:r>
              <a:rPr lang="ru-RU" sz="1900" i="1" u="sng" dirty="0" smtClean="0"/>
              <a:t>„получател“ </a:t>
            </a:r>
            <a:r>
              <a:rPr lang="ru-RU" sz="1900" dirty="0" smtClean="0"/>
              <a:t>е определено в чл. 4, т. 9 ОРЗД с много по-широко съдържание от „трета страна“ и означава „физическо или юридическо лице, публичен орган, агенция или друга структура, пред която се разкриват личните данни, независимо дали е трета страна или не. Същевременно публичните органи, които могат да получават лични данни в рамките на конкретно разследване в съответствие с правото на Съюза или правото на държава членка, не се считат за „получатели“; обработването на тези данни от посочените публични органи отговаря на приложимите правила за защита на данните съобразно целите на обработването“</a:t>
            </a:r>
            <a:endParaRPr lang="bg-BG" sz="1900" dirty="0"/>
          </a:p>
        </p:txBody>
      </p:sp>
    </p:spTree>
    <p:extLst>
      <p:ext uri="{BB962C8B-B14F-4D97-AF65-F5344CB8AC3E}">
        <p14:creationId xmlns:p14="http://schemas.microsoft.com/office/powerpoint/2010/main" val="462947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4018451"/>
          </a:xfrm>
        </p:spPr>
        <p:txBody>
          <a:bodyPr>
            <a:normAutofit fontScale="92500" lnSpcReduction="20000"/>
          </a:bodyPr>
          <a:lstStyle/>
          <a:p>
            <a:pPr algn="just"/>
            <a:r>
              <a:rPr lang="ru-RU" sz="2000" dirty="0"/>
              <a:t>Кодексът съставлява ненормативен акт, съдържащ правила за поведение относно уточнение на прилагането на Регламента в областта на търговията на дребно с лекарствени продукти по смисъла на глава десета от </a:t>
            </a:r>
            <a:r>
              <a:rPr lang="ru-RU" sz="2000" dirty="0" smtClean="0"/>
              <a:t>Закона </a:t>
            </a:r>
            <a:r>
              <a:rPr lang="ru-RU" sz="2000" dirty="0"/>
              <a:t>за лекарствените продукти в хуманната медицина в България</a:t>
            </a:r>
            <a:r>
              <a:rPr lang="ru-RU" sz="2000" dirty="0" smtClean="0"/>
              <a:t>.</a:t>
            </a:r>
            <a:endParaRPr lang="en-US" sz="2000" dirty="0" smtClean="0"/>
          </a:p>
          <a:p>
            <a:pPr algn="just"/>
            <a:r>
              <a:rPr lang="ru-RU" sz="2000" dirty="0"/>
              <a:t>„лични данни“ означава всяка информация, свързана с идентифицирано физическо лице или физическо лице, което може да бъде идентифицирано („субект на данни“); </a:t>
            </a:r>
            <a:r>
              <a:rPr lang="ru-RU" sz="2000" dirty="0" smtClean="0"/>
              <a:t>пряко </a:t>
            </a:r>
            <a:r>
              <a:rPr lang="ru-RU" sz="2000" dirty="0"/>
              <a:t>или непряко, по-специално чрез идентификатор като име, идентификационен номер, данни за местонахождение, онлайн идентификатор или по един или повече признаци, специфични за физическата, физиологичната, генетичната, психическата, умствената, икономическата, културната или социална идентичност на това физическо </a:t>
            </a:r>
            <a:r>
              <a:rPr lang="ru-RU" sz="2000" dirty="0" smtClean="0"/>
              <a:t>лице</a:t>
            </a:r>
            <a:r>
              <a:rPr lang="bg-BG" sz="2000" dirty="0"/>
              <a:t>л</a:t>
            </a:r>
            <a:endParaRPr lang="bg-BG" sz="2000" dirty="0"/>
          </a:p>
        </p:txBody>
      </p:sp>
      <p:sp>
        <p:nvSpPr>
          <p:cNvPr id="2" name="Title 1"/>
          <p:cNvSpPr>
            <a:spLocks noGrp="1"/>
          </p:cNvSpPr>
          <p:nvPr>
            <p:ph type="title"/>
          </p:nvPr>
        </p:nvSpPr>
        <p:spPr>
          <a:xfrm>
            <a:off x="395536" y="332656"/>
            <a:ext cx="8229600" cy="1143000"/>
          </a:xfrm>
        </p:spPr>
        <p:txBody>
          <a:bodyPr>
            <a:noAutofit/>
          </a:bodyPr>
          <a:lstStyle/>
          <a:p>
            <a:pPr algn="ctr"/>
            <a:r>
              <a:rPr lang="ru-RU" sz="2000" b="1" dirty="0">
                <a:solidFill>
                  <a:schemeClr val="tx1"/>
                </a:solidFill>
              </a:rPr>
              <a:t>КОДЕКС </a:t>
            </a:r>
            <a:r>
              <a:rPr lang="en-US" sz="2000" b="1" dirty="0" smtClean="0">
                <a:solidFill>
                  <a:schemeClr val="tx1"/>
                </a:solidFill>
              </a:rPr>
              <a:t/>
            </a:r>
            <a:br>
              <a:rPr lang="en-US" sz="2000" b="1" dirty="0" smtClean="0">
                <a:solidFill>
                  <a:schemeClr val="tx1"/>
                </a:solidFill>
              </a:rPr>
            </a:br>
            <a:r>
              <a:rPr lang="ru-RU" sz="2000" b="1" dirty="0" smtClean="0">
                <a:solidFill>
                  <a:schemeClr val="tx1"/>
                </a:solidFill>
              </a:rPr>
              <a:t>ЗА </a:t>
            </a:r>
            <a:r>
              <a:rPr lang="ru-RU" sz="2000" b="1" dirty="0">
                <a:solidFill>
                  <a:schemeClr val="tx1"/>
                </a:solidFill>
              </a:rPr>
              <a:t>ЗАЩИТА НА ЛИЧНИ ДАННИ В ТЪРГОВИЯТА НА ДРЕБНО С ЛЕКАРСТВЕНИ ПРОДУКТИ</a:t>
            </a:r>
            <a:endParaRPr lang="bg-BG" sz="2000" b="1" dirty="0">
              <a:solidFill>
                <a:schemeClr val="tx1"/>
              </a:solidFill>
            </a:endParaRPr>
          </a:p>
        </p:txBody>
      </p:sp>
    </p:spTree>
    <p:extLst>
      <p:ext uri="{BB962C8B-B14F-4D97-AF65-F5344CB8AC3E}">
        <p14:creationId xmlns:p14="http://schemas.microsoft.com/office/powerpoint/2010/main" val="173847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048672"/>
          </a:xfrm>
        </p:spPr>
        <p:txBody>
          <a:bodyPr>
            <a:normAutofit fontScale="85000" lnSpcReduction="20000"/>
          </a:bodyPr>
          <a:lstStyle/>
          <a:p>
            <a:pPr marL="0" indent="0">
              <a:buNone/>
            </a:pPr>
            <a:r>
              <a:rPr lang="ru-RU" dirty="0"/>
              <a:t>	Правилата на кодекса са съобразени с:</a:t>
            </a:r>
          </a:p>
          <a:p>
            <a:endParaRPr lang="ru-RU" dirty="0"/>
          </a:p>
          <a:p>
            <a:pPr marL="0" indent="0" algn="just">
              <a:buNone/>
            </a:pPr>
            <a:r>
              <a:rPr lang="ru-RU" dirty="0"/>
              <a:t>1.	правният статут на търговците на дребно на лекарствени продукти;</a:t>
            </a:r>
          </a:p>
          <a:p>
            <a:pPr marL="0" indent="0" algn="just">
              <a:buNone/>
            </a:pPr>
            <a:r>
              <a:rPr lang="ru-RU" dirty="0"/>
              <a:t>2.	определените в действащото законодателство основания за обработване на лични данни, свързани със здравеопазването;</a:t>
            </a:r>
          </a:p>
          <a:p>
            <a:pPr marL="0" indent="0" algn="just">
              <a:buNone/>
            </a:pPr>
            <a:r>
              <a:rPr lang="ru-RU" dirty="0"/>
              <a:t>3.	правните и фактически особености на дейностите в аптеките по отпускане на лекарствени продукти;</a:t>
            </a:r>
          </a:p>
          <a:p>
            <a:pPr marL="0" indent="0" algn="just">
              <a:buNone/>
            </a:pPr>
            <a:r>
              <a:rPr lang="ru-RU" dirty="0"/>
              <a:t>4.	законовите задължения за предаване на обработваните лични данни на трети лица - публични органи;</a:t>
            </a:r>
          </a:p>
          <a:p>
            <a:pPr marL="0" indent="0" algn="just">
              <a:buNone/>
            </a:pPr>
            <a:r>
              <a:rPr lang="ru-RU" dirty="0"/>
              <a:t>5.	ограниченията при упражняването на правата на субектите на лични данни за някои категории данни, свързани с обществено здравеопазване;</a:t>
            </a:r>
          </a:p>
          <a:p>
            <a:pPr marL="0" indent="0" algn="just">
              <a:buNone/>
            </a:pPr>
            <a:r>
              <a:rPr lang="ru-RU" dirty="0"/>
              <a:t>6.	дейностите и правомощията на наблюдаващия орган по спазването на кодекса.</a:t>
            </a:r>
          </a:p>
          <a:p>
            <a:endParaRPr lang="bg-BG" dirty="0"/>
          </a:p>
        </p:txBody>
      </p:sp>
    </p:spTree>
    <p:extLst>
      <p:ext uri="{BB962C8B-B14F-4D97-AF65-F5344CB8AC3E}">
        <p14:creationId xmlns:p14="http://schemas.microsoft.com/office/powerpoint/2010/main" val="4098931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904656"/>
          </a:xfrm>
        </p:spPr>
        <p:txBody>
          <a:bodyPr>
            <a:normAutofit fontScale="85000" lnSpcReduction="20000"/>
          </a:bodyPr>
          <a:lstStyle/>
          <a:p>
            <a:pPr marL="0" indent="0">
              <a:buNone/>
            </a:pPr>
            <a:r>
              <a:rPr lang="ru-RU" dirty="0" smtClean="0"/>
              <a:t>1.	Регистър </a:t>
            </a:r>
            <a:r>
              <a:rPr lang="ru-RU" dirty="0"/>
              <a:t>на </a:t>
            </a:r>
            <a:r>
              <a:rPr lang="ru-RU" b="1" i="1" dirty="0"/>
              <a:t>персонала</a:t>
            </a:r>
            <a:r>
              <a:rPr lang="ru-RU" dirty="0"/>
              <a:t> на аптеката относно данни на субектите по граждански и трудови договори</a:t>
            </a:r>
            <a:r>
              <a:rPr lang="ru-RU" dirty="0" smtClean="0"/>
              <a:t>;</a:t>
            </a:r>
            <a:endParaRPr lang="ru-RU" dirty="0"/>
          </a:p>
          <a:p>
            <a:pPr marL="0" indent="0">
              <a:buNone/>
            </a:pPr>
            <a:r>
              <a:rPr lang="ru-RU" dirty="0" smtClean="0"/>
              <a:t>2.	Регистър </a:t>
            </a:r>
            <a:r>
              <a:rPr lang="ru-RU" dirty="0"/>
              <a:t>на </a:t>
            </a:r>
            <a:r>
              <a:rPr lang="ru-RU" b="1" i="1" dirty="0"/>
              <a:t>контрагентите</a:t>
            </a:r>
            <a:r>
              <a:rPr lang="ru-RU" dirty="0"/>
              <a:t> на аптеката</a:t>
            </a:r>
            <a:r>
              <a:rPr lang="ru-RU" dirty="0" smtClean="0"/>
              <a:t>;</a:t>
            </a:r>
            <a:endParaRPr lang="ru-RU" dirty="0"/>
          </a:p>
          <a:p>
            <a:pPr marL="0" indent="0">
              <a:buNone/>
            </a:pPr>
            <a:r>
              <a:rPr lang="ru-RU" dirty="0" smtClean="0"/>
              <a:t>3.	Регистър </a:t>
            </a:r>
            <a:r>
              <a:rPr lang="ru-RU" dirty="0"/>
              <a:t>на </a:t>
            </a:r>
            <a:r>
              <a:rPr lang="ru-RU" b="1" i="1" dirty="0"/>
              <a:t>пациентите</a:t>
            </a:r>
            <a:r>
              <a:rPr lang="ru-RU" dirty="0"/>
              <a:t> за лекарствени продукти по лекарско предписание</a:t>
            </a:r>
            <a:r>
              <a:rPr lang="ru-RU" dirty="0" smtClean="0"/>
              <a:t>;</a:t>
            </a:r>
            <a:endParaRPr lang="ru-RU" dirty="0"/>
          </a:p>
          <a:p>
            <a:pPr marL="0" indent="0">
              <a:buNone/>
            </a:pPr>
            <a:r>
              <a:rPr lang="ru-RU" dirty="0" smtClean="0"/>
              <a:t>4.	Регистър </a:t>
            </a:r>
            <a:r>
              <a:rPr lang="ru-RU" dirty="0"/>
              <a:t>на </a:t>
            </a:r>
            <a:r>
              <a:rPr lang="ru-RU" b="1" i="1" dirty="0"/>
              <a:t>здравноосигурени лица </a:t>
            </a:r>
            <a:r>
              <a:rPr lang="ru-RU" dirty="0"/>
              <a:t>за отпускани на основание чл.45, ал.1, т.11 и т.12 от Закона за здравното осигуряване продукти</a:t>
            </a:r>
            <a:r>
              <a:rPr lang="ru-RU" dirty="0" smtClean="0"/>
              <a:t>;</a:t>
            </a:r>
            <a:endParaRPr lang="ru-RU" dirty="0"/>
          </a:p>
          <a:p>
            <a:pPr marL="0" indent="0">
              <a:buNone/>
            </a:pPr>
            <a:r>
              <a:rPr lang="ru-RU" dirty="0" smtClean="0"/>
              <a:t>5.	Регистър </a:t>
            </a:r>
            <a:r>
              <a:rPr lang="ru-RU" dirty="0"/>
              <a:t>на </a:t>
            </a:r>
            <a:r>
              <a:rPr lang="ru-RU" b="1" i="1" dirty="0"/>
              <a:t>пациенти за отпускани лекарствени продукти, съдържащи наркотични вещества </a:t>
            </a:r>
            <a:r>
              <a:rPr lang="ru-RU" dirty="0"/>
              <a:t>на основание Закона за контрол на наркотичните вещества и прекурсорите</a:t>
            </a:r>
            <a:r>
              <a:rPr lang="ru-RU" dirty="0" smtClean="0"/>
              <a:t>;</a:t>
            </a:r>
            <a:endParaRPr lang="ru-RU" dirty="0"/>
          </a:p>
          <a:p>
            <a:pPr marL="0" indent="0">
              <a:buNone/>
            </a:pPr>
            <a:r>
              <a:rPr lang="ru-RU" dirty="0" smtClean="0"/>
              <a:t>6.	Регистър </a:t>
            </a:r>
            <a:r>
              <a:rPr lang="ru-RU" dirty="0"/>
              <a:t>за </a:t>
            </a:r>
            <a:r>
              <a:rPr lang="ru-RU" b="1" i="1" dirty="0"/>
              <a:t>видеонаблюдение</a:t>
            </a:r>
            <a:r>
              <a:rPr lang="ru-RU" dirty="0"/>
              <a:t> на помещенията на аптеката</a:t>
            </a:r>
            <a:r>
              <a:rPr lang="ru-RU" dirty="0" smtClean="0"/>
              <a:t>;</a:t>
            </a:r>
            <a:endParaRPr lang="ru-RU" dirty="0"/>
          </a:p>
          <a:p>
            <a:pPr marL="0" indent="0">
              <a:buNone/>
            </a:pPr>
            <a:r>
              <a:rPr lang="ru-RU" dirty="0"/>
              <a:t>7.	Регистър на </a:t>
            </a:r>
            <a:r>
              <a:rPr lang="ru-RU" b="1" i="1" dirty="0"/>
              <a:t>клиенти на аптеката за нуждите на маркетингови и рекламни дейности</a:t>
            </a:r>
            <a:r>
              <a:rPr lang="ru-RU" dirty="0"/>
              <a:t>.</a:t>
            </a:r>
          </a:p>
          <a:p>
            <a:endParaRPr lang="bg-BG" dirty="0"/>
          </a:p>
        </p:txBody>
      </p:sp>
      <p:sp>
        <p:nvSpPr>
          <p:cNvPr id="2" name="Title 1"/>
          <p:cNvSpPr>
            <a:spLocks noGrp="1"/>
          </p:cNvSpPr>
          <p:nvPr>
            <p:ph type="title"/>
          </p:nvPr>
        </p:nvSpPr>
        <p:spPr>
          <a:xfrm>
            <a:off x="457200" y="274638"/>
            <a:ext cx="8229600" cy="490066"/>
          </a:xfrm>
        </p:spPr>
        <p:txBody>
          <a:bodyPr>
            <a:normAutofit fontScale="90000"/>
          </a:bodyPr>
          <a:lstStyle/>
          <a:p>
            <a:pPr algn="ctr"/>
            <a:r>
              <a:rPr lang="bg-BG" sz="2800" b="1" dirty="0" smtClean="0"/>
              <a:t>РЕГИСТРИ</a:t>
            </a:r>
            <a:endParaRPr lang="bg-BG" sz="2800" b="1" dirty="0"/>
          </a:p>
        </p:txBody>
      </p:sp>
    </p:spTree>
    <p:extLst>
      <p:ext uri="{BB962C8B-B14F-4D97-AF65-F5344CB8AC3E}">
        <p14:creationId xmlns:p14="http://schemas.microsoft.com/office/powerpoint/2010/main" val="133144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40560"/>
          </a:xfrm>
        </p:spPr>
        <p:txBody>
          <a:bodyPr>
            <a:normAutofit fontScale="85000" lnSpcReduction="20000"/>
          </a:bodyPr>
          <a:lstStyle/>
          <a:p>
            <a:pPr marL="0" indent="0">
              <a:buNone/>
            </a:pPr>
            <a:endParaRPr lang="ru-RU" dirty="0"/>
          </a:p>
          <a:p>
            <a:pPr marL="0" indent="0" algn="just">
              <a:buNone/>
            </a:pPr>
            <a:r>
              <a:rPr lang="en-US" sz="2200" b="1" dirty="0" smtClean="0"/>
              <a:t>	</a:t>
            </a:r>
            <a:r>
              <a:rPr lang="ru-RU" sz="2200" b="1" dirty="0" smtClean="0"/>
              <a:t>1.</a:t>
            </a:r>
            <a:r>
              <a:rPr lang="en-US" sz="2200" dirty="0" smtClean="0"/>
              <a:t>	</a:t>
            </a:r>
            <a:r>
              <a:rPr lang="ru-RU" sz="2200" dirty="0"/>
              <a:t>В</a:t>
            </a:r>
            <a:r>
              <a:rPr lang="ru-RU" sz="2200" dirty="0" smtClean="0"/>
              <a:t>земане </a:t>
            </a:r>
            <a:r>
              <a:rPr lang="ru-RU" sz="2200" dirty="0"/>
              <a:t>на решение за прекратяване дейността на търговеца, откриване на производство по ликвидация или несъстоятелност - всички регистри;</a:t>
            </a:r>
          </a:p>
          <a:p>
            <a:pPr marL="0" indent="0" algn="just">
              <a:buNone/>
            </a:pPr>
            <a:r>
              <a:rPr lang="en-US" sz="2200" b="1" dirty="0" smtClean="0"/>
              <a:t>	</a:t>
            </a:r>
            <a:r>
              <a:rPr lang="ru-RU" sz="2200" b="1" dirty="0" smtClean="0"/>
              <a:t>2.</a:t>
            </a:r>
            <a:r>
              <a:rPr lang="en-US" sz="2200" b="1" dirty="0" smtClean="0"/>
              <a:t>	</a:t>
            </a:r>
            <a:r>
              <a:rPr lang="ru-RU" sz="2200" dirty="0" smtClean="0"/>
              <a:t>Прекратяване </a:t>
            </a:r>
            <a:r>
              <a:rPr lang="ru-RU" sz="2200" dirty="0"/>
              <a:t>на разрешението за търговия на дребно с лекарствени продукти по реда на ЗЛПХМ - регистрите по чл.6, ал.2, т.3 - 5;</a:t>
            </a:r>
          </a:p>
          <a:p>
            <a:pPr marL="0" indent="0" algn="just">
              <a:buNone/>
            </a:pPr>
            <a:r>
              <a:rPr lang="en-US" sz="2200" b="1" dirty="0" smtClean="0"/>
              <a:t>	</a:t>
            </a:r>
            <a:r>
              <a:rPr lang="ru-RU" sz="2200" b="1" dirty="0" smtClean="0"/>
              <a:t>3.</a:t>
            </a:r>
            <a:r>
              <a:rPr lang="en-US" sz="2200" b="1" dirty="0" smtClean="0"/>
              <a:t>	</a:t>
            </a:r>
            <a:r>
              <a:rPr lang="ru-RU" sz="2200" dirty="0"/>
              <a:t>П</a:t>
            </a:r>
            <a:r>
              <a:rPr lang="ru-RU" sz="2200" dirty="0" smtClean="0"/>
              <a:t>рекратяване </a:t>
            </a:r>
            <a:r>
              <a:rPr lang="ru-RU" sz="2200" dirty="0"/>
              <a:t>на лицензия за търговия на дребно с наркотични вещества по реда на ЗКНВП - регистър по чл.6, ал.2, т.5 и част от регистър по чл.6, ал.2, т.4;</a:t>
            </a:r>
          </a:p>
          <a:p>
            <a:pPr marL="0" indent="0" algn="just">
              <a:buNone/>
            </a:pPr>
            <a:r>
              <a:rPr lang="en-US" sz="2200" b="1" dirty="0" smtClean="0"/>
              <a:t>	</a:t>
            </a:r>
            <a:r>
              <a:rPr lang="ru-RU" sz="2200" b="1" dirty="0" smtClean="0"/>
              <a:t>4</a:t>
            </a:r>
            <a:r>
              <a:rPr lang="ru-RU" sz="2200" b="1" dirty="0"/>
              <a:t>.</a:t>
            </a:r>
            <a:r>
              <a:rPr lang="ru-RU" sz="2200" dirty="0"/>
              <a:t>	</a:t>
            </a:r>
            <a:r>
              <a:rPr lang="ru-RU" sz="2200" dirty="0" smtClean="0"/>
              <a:t>Прекратяване </a:t>
            </a:r>
            <a:r>
              <a:rPr lang="ru-RU" sz="2200" dirty="0"/>
              <a:t>на сключения по реда на чл.45, ал.15 договор с НЗОК - регистър по чл.6, ал.2, т.4;</a:t>
            </a:r>
          </a:p>
          <a:p>
            <a:pPr marL="0" indent="0" algn="just">
              <a:buNone/>
            </a:pPr>
            <a:r>
              <a:rPr lang="en-US" sz="2200" b="1" dirty="0" smtClean="0"/>
              <a:t>	</a:t>
            </a:r>
            <a:r>
              <a:rPr lang="ru-RU" sz="2200" b="1" dirty="0" smtClean="0"/>
              <a:t>5</a:t>
            </a:r>
            <a:r>
              <a:rPr lang="ru-RU" sz="2200" b="1" dirty="0"/>
              <a:t>.</a:t>
            </a:r>
            <a:r>
              <a:rPr lang="ru-RU" sz="2200" dirty="0"/>
              <a:t>	</a:t>
            </a:r>
            <a:r>
              <a:rPr lang="ru-RU" sz="2200" dirty="0" smtClean="0"/>
              <a:t>Прекратяване </a:t>
            </a:r>
            <a:r>
              <a:rPr lang="ru-RU" sz="2200" dirty="0"/>
              <a:t>на сключения договор за охрана </a:t>
            </a:r>
            <a:r>
              <a:rPr lang="ru-RU" sz="2200" dirty="0" smtClean="0"/>
              <a:t>– регис</a:t>
            </a:r>
            <a:r>
              <a:rPr lang="en-US" sz="2200" dirty="0" smtClean="0"/>
              <a:t>- </a:t>
            </a:r>
            <a:r>
              <a:rPr lang="ru-RU" sz="2200" dirty="0" smtClean="0"/>
              <a:t>тър </a:t>
            </a:r>
            <a:r>
              <a:rPr lang="ru-RU" sz="2200" dirty="0"/>
              <a:t>по чл.6, ал.2, т.6.</a:t>
            </a:r>
          </a:p>
          <a:p>
            <a:pPr marL="0" indent="0" algn="just">
              <a:buNone/>
            </a:pPr>
            <a:endParaRPr lang="ru-RU" sz="2200" dirty="0" smtClean="0"/>
          </a:p>
          <a:p>
            <a:pPr marL="0" indent="0" algn="just">
              <a:buNone/>
            </a:pPr>
            <a:r>
              <a:rPr lang="ru-RU" sz="2200" dirty="0" smtClean="0"/>
              <a:t>При </a:t>
            </a:r>
            <a:r>
              <a:rPr lang="ru-RU" sz="2200" dirty="0"/>
              <a:t>спиране на обработването, администраторът определя със заповед лица, които отговарят за архивиране и спазване на сроковете за </a:t>
            </a:r>
            <a:r>
              <a:rPr lang="ru-RU" sz="2200" dirty="0" smtClean="0"/>
              <a:t>унищожаване </a:t>
            </a:r>
            <a:r>
              <a:rPr lang="ru-RU" sz="2200" dirty="0"/>
              <a:t>на данните</a:t>
            </a:r>
          </a:p>
        </p:txBody>
      </p:sp>
      <p:sp>
        <p:nvSpPr>
          <p:cNvPr id="2" name="Title 1"/>
          <p:cNvSpPr>
            <a:spLocks noGrp="1"/>
          </p:cNvSpPr>
          <p:nvPr>
            <p:ph type="title"/>
          </p:nvPr>
        </p:nvSpPr>
        <p:spPr>
          <a:xfrm>
            <a:off x="457200" y="274638"/>
            <a:ext cx="8229600" cy="706090"/>
          </a:xfrm>
        </p:spPr>
        <p:txBody>
          <a:bodyPr>
            <a:noAutofit/>
          </a:bodyPr>
          <a:lstStyle/>
          <a:p>
            <a:pPr algn="ctr"/>
            <a:r>
              <a:rPr lang="ru-RU" sz="2400" dirty="0">
                <a:solidFill>
                  <a:schemeClr val="tx1"/>
                </a:solidFill>
              </a:rPr>
              <a:t>О</a:t>
            </a:r>
            <a:r>
              <a:rPr lang="ru-RU" sz="2400" dirty="0" smtClean="0">
                <a:solidFill>
                  <a:schemeClr val="tx1"/>
                </a:solidFill>
              </a:rPr>
              <a:t>тпадане </a:t>
            </a:r>
            <a:r>
              <a:rPr lang="ru-RU" sz="2400" dirty="0">
                <a:solidFill>
                  <a:schemeClr val="tx1"/>
                </a:solidFill>
              </a:rPr>
              <a:t>на законния интерес от обработване на </a:t>
            </a:r>
            <a:r>
              <a:rPr lang="ru-RU" sz="2400" dirty="0" smtClean="0">
                <a:solidFill>
                  <a:schemeClr val="tx1"/>
                </a:solidFill>
              </a:rPr>
              <a:t>данните</a:t>
            </a:r>
            <a:endParaRPr lang="bg-BG" sz="2400" dirty="0">
              <a:solidFill>
                <a:schemeClr val="tx1"/>
              </a:solidFill>
            </a:endParaRPr>
          </a:p>
        </p:txBody>
      </p:sp>
    </p:spTree>
    <p:extLst>
      <p:ext uri="{BB962C8B-B14F-4D97-AF65-F5344CB8AC3E}">
        <p14:creationId xmlns:p14="http://schemas.microsoft.com/office/powerpoint/2010/main" val="1749018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616624"/>
          </a:xfrm>
        </p:spPr>
        <p:txBody>
          <a:bodyPr>
            <a:normAutofit fontScale="25000" lnSpcReduction="20000"/>
          </a:bodyPr>
          <a:lstStyle/>
          <a:p>
            <a:pPr marL="0" indent="0" algn="just">
              <a:buNone/>
            </a:pPr>
            <a:r>
              <a:rPr lang="ru-RU" sz="6400" dirty="0" smtClean="0"/>
              <a:t>-</a:t>
            </a:r>
            <a:r>
              <a:rPr lang="en-US" sz="6400" dirty="0" smtClean="0"/>
              <a:t> </a:t>
            </a:r>
            <a:r>
              <a:rPr lang="ru-RU" sz="6400" dirty="0" smtClean="0"/>
              <a:t>Предоставяне </a:t>
            </a:r>
            <a:r>
              <a:rPr lang="ru-RU" sz="6400" dirty="0"/>
              <a:t>на информация по разбираем и навременен начин относно правата на </a:t>
            </a:r>
            <a:r>
              <a:rPr lang="ru-RU" sz="6400" dirty="0" smtClean="0"/>
              <a:t>гражданите </a:t>
            </a:r>
            <a:r>
              <a:rPr lang="ru-RU" sz="6400" dirty="0"/>
              <a:t>от администратора и определените от него длъжностни лица, натоварени с обработка на данните;</a:t>
            </a:r>
          </a:p>
          <a:p>
            <a:pPr marL="0" indent="0" algn="just">
              <a:buNone/>
            </a:pPr>
            <a:r>
              <a:rPr lang="ru-RU" sz="6400" dirty="0" smtClean="0"/>
              <a:t>-</a:t>
            </a:r>
            <a:r>
              <a:rPr lang="en-US" sz="6400" dirty="0" smtClean="0"/>
              <a:t> </a:t>
            </a:r>
            <a:r>
              <a:rPr lang="ru-RU" sz="6400" dirty="0" smtClean="0"/>
              <a:t>Приемане </a:t>
            </a:r>
            <a:r>
              <a:rPr lang="ru-RU" sz="6400" dirty="0"/>
              <a:t>на запитвания, заявления, възражения и жалби от администратора;</a:t>
            </a:r>
          </a:p>
          <a:p>
            <a:pPr marL="0" indent="0" algn="just">
              <a:buNone/>
            </a:pPr>
            <a:r>
              <a:rPr lang="ru-RU" sz="6400" dirty="0" smtClean="0"/>
              <a:t>-</a:t>
            </a:r>
            <a:r>
              <a:rPr lang="en-US" sz="6400" dirty="0" smtClean="0"/>
              <a:t> </a:t>
            </a:r>
            <a:r>
              <a:rPr lang="ru-RU" sz="6400" dirty="0" smtClean="0"/>
              <a:t>Разглеждане </a:t>
            </a:r>
            <a:r>
              <a:rPr lang="ru-RU" sz="6400" dirty="0"/>
              <a:t>на запитванията, заявленията, възраженията и жалбите </a:t>
            </a:r>
            <a:r>
              <a:rPr lang="ru-RU" sz="6400" dirty="0" smtClean="0"/>
              <a:t>в определените </a:t>
            </a:r>
            <a:r>
              <a:rPr lang="ru-RU" sz="6400" dirty="0"/>
              <a:t>в закона и в Регламента срокове;</a:t>
            </a:r>
          </a:p>
          <a:p>
            <a:pPr marL="0" indent="0" algn="just">
              <a:buNone/>
            </a:pPr>
            <a:r>
              <a:rPr lang="ru-RU" sz="6400" dirty="0" smtClean="0"/>
              <a:t>-</a:t>
            </a:r>
            <a:r>
              <a:rPr lang="en-US" sz="6400" dirty="0" smtClean="0"/>
              <a:t> </a:t>
            </a:r>
            <a:r>
              <a:rPr lang="ru-RU" sz="6400" dirty="0" smtClean="0"/>
              <a:t>Регистриране </a:t>
            </a:r>
            <a:r>
              <a:rPr lang="ru-RU" sz="6400" dirty="0"/>
              <a:t>на подадените от </a:t>
            </a:r>
            <a:r>
              <a:rPr lang="ru-RU" sz="6400" dirty="0" smtClean="0"/>
              <a:t>гражданите </a:t>
            </a:r>
            <a:r>
              <a:rPr lang="ru-RU" sz="6400" dirty="0"/>
              <a:t>искания и други актове;</a:t>
            </a:r>
          </a:p>
          <a:p>
            <a:pPr marL="0" indent="0" algn="just">
              <a:buNone/>
            </a:pPr>
            <a:r>
              <a:rPr lang="ru-RU" sz="6400" dirty="0" smtClean="0"/>
              <a:t>-</a:t>
            </a:r>
            <a:r>
              <a:rPr lang="en-US" sz="6400" dirty="0" smtClean="0"/>
              <a:t> </a:t>
            </a:r>
            <a:r>
              <a:rPr lang="ru-RU" sz="6400" dirty="0" smtClean="0"/>
              <a:t>Информиране </a:t>
            </a:r>
            <a:r>
              <a:rPr lang="ru-RU" sz="6400" dirty="0"/>
              <a:t>на наблюдаващия и/или надзорния орган при необходимост</a:t>
            </a:r>
            <a:r>
              <a:rPr lang="ru-RU" sz="6400" dirty="0" smtClean="0"/>
              <a:t>.</a:t>
            </a:r>
            <a:endParaRPr lang="en-US" sz="6400" dirty="0" smtClean="0"/>
          </a:p>
          <a:p>
            <a:pPr marL="0" indent="0" algn="just">
              <a:buFontTx/>
              <a:buChar char="-"/>
            </a:pPr>
            <a:endParaRPr lang="ru-RU" sz="6400" dirty="0" smtClean="0"/>
          </a:p>
          <a:p>
            <a:pPr marL="0" indent="0" algn="ctr">
              <a:buNone/>
            </a:pPr>
            <a:r>
              <a:rPr lang="ru-RU" sz="6400" b="1" dirty="0" smtClean="0"/>
              <a:t>Гражданите </a:t>
            </a:r>
            <a:r>
              <a:rPr lang="ru-RU" sz="6400" b="1" dirty="0"/>
              <a:t>имат следните </a:t>
            </a:r>
            <a:r>
              <a:rPr lang="ru-RU" sz="6400" b="1" dirty="0" smtClean="0"/>
              <a:t>права</a:t>
            </a:r>
            <a:r>
              <a:rPr lang="ru-RU" sz="6400" b="1" dirty="0"/>
              <a:t>:</a:t>
            </a:r>
          </a:p>
          <a:p>
            <a:pPr marL="0" indent="0">
              <a:buNone/>
            </a:pPr>
            <a:r>
              <a:rPr lang="en-US" sz="6400" dirty="0" smtClean="0"/>
              <a:t>	</a:t>
            </a:r>
            <a:r>
              <a:rPr lang="ru-RU" sz="6400" dirty="0" smtClean="0"/>
              <a:t>1.</a:t>
            </a:r>
            <a:r>
              <a:rPr lang="en-US" sz="6400" dirty="0" smtClean="0"/>
              <a:t> </a:t>
            </a:r>
            <a:r>
              <a:rPr lang="ru-RU" sz="6400" dirty="0" smtClean="0"/>
              <a:t> право </a:t>
            </a:r>
            <a:r>
              <a:rPr lang="ru-RU" sz="6400" dirty="0"/>
              <a:t>на потвърждение и достъп до данните </a:t>
            </a:r>
            <a:r>
              <a:rPr lang="ru-RU" sz="6400" dirty="0" smtClean="0"/>
              <a:t>си;</a:t>
            </a:r>
            <a:endParaRPr lang="ru-RU" sz="6400" dirty="0"/>
          </a:p>
          <a:p>
            <a:pPr marL="0" indent="0">
              <a:buNone/>
            </a:pPr>
            <a:r>
              <a:rPr lang="en-US" sz="6400" dirty="0" smtClean="0"/>
              <a:t>	</a:t>
            </a:r>
            <a:r>
              <a:rPr lang="ru-RU" sz="6400" dirty="0" smtClean="0"/>
              <a:t>2. </a:t>
            </a:r>
            <a:r>
              <a:rPr lang="en-US" sz="6400" dirty="0" smtClean="0"/>
              <a:t> </a:t>
            </a:r>
            <a:r>
              <a:rPr lang="ru-RU" sz="6400" dirty="0" smtClean="0"/>
              <a:t>право </a:t>
            </a:r>
            <a:r>
              <a:rPr lang="ru-RU" sz="6400" dirty="0"/>
              <a:t>на коригиране на данните;</a:t>
            </a:r>
          </a:p>
          <a:p>
            <a:pPr marL="0" indent="0">
              <a:buNone/>
            </a:pPr>
            <a:r>
              <a:rPr lang="en-US" sz="6400" dirty="0" smtClean="0"/>
              <a:t>	</a:t>
            </a:r>
            <a:r>
              <a:rPr lang="ru-RU" sz="6400" dirty="0" smtClean="0"/>
              <a:t>3.</a:t>
            </a:r>
            <a:r>
              <a:rPr lang="en-US" sz="6400" dirty="0" smtClean="0"/>
              <a:t> </a:t>
            </a:r>
            <a:r>
              <a:rPr lang="ru-RU" sz="6400" dirty="0" smtClean="0"/>
              <a:t> право </a:t>
            </a:r>
            <a:r>
              <a:rPr lang="ru-RU" sz="6400" dirty="0"/>
              <a:t>на изтриване на данните (право „да бъдеш забравен");</a:t>
            </a:r>
          </a:p>
          <a:p>
            <a:pPr marL="0" indent="0">
              <a:buNone/>
            </a:pPr>
            <a:r>
              <a:rPr lang="en-US" sz="6400" dirty="0" smtClean="0"/>
              <a:t>	</a:t>
            </a:r>
            <a:r>
              <a:rPr lang="ru-RU" sz="6400" dirty="0" smtClean="0"/>
              <a:t>4.</a:t>
            </a:r>
            <a:r>
              <a:rPr lang="en-US" sz="6400" dirty="0" smtClean="0"/>
              <a:t> </a:t>
            </a:r>
            <a:r>
              <a:rPr lang="ru-RU" sz="6400" dirty="0" smtClean="0"/>
              <a:t> право </a:t>
            </a:r>
            <a:r>
              <a:rPr lang="ru-RU" sz="6400" dirty="0"/>
              <a:t>на ограничаване на обработването;</a:t>
            </a:r>
          </a:p>
          <a:p>
            <a:pPr marL="0" indent="0">
              <a:buNone/>
            </a:pPr>
            <a:r>
              <a:rPr lang="en-US" sz="6400" dirty="0" smtClean="0"/>
              <a:t>	</a:t>
            </a:r>
            <a:r>
              <a:rPr lang="ru-RU" sz="6400" dirty="0" smtClean="0"/>
              <a:t>5</a:t>
            </a:r>
            <a:r>
              <a:rPr lang="en-US" sz="6400" dirty="0" smtClean="0"/>
              <a:t>. </a:t>
            </a:r>
            <a:r>
              <a:rPr lang="bg-BG" sz="6400" dirty="0" smtClean="0"/>
              <a:t> </a:t>
            </a:r>
            <a:r>
              <a:rPr lang="ru-RU" sz="6400" dirty="0" smtClean="0"/>
              <a:t>право </a:t>
            </a:r>
            <a:r>
              <a:rPr lang="ru-RU" sz="6400" dirty="0"/>
              <a:t>на преносимост на данните;</a:t>
            </a:r>
          </a:p>
          <a:p>
            <a:pPr marL="0" indent="0">
              <a:buNone/>
            </a:pPr>
            <a:r>
              <a:rPr lang="en-US" sz="6400" dirty="0" smtClean="0"/>
              <a:t>	</a:t>
            </a:r>
            <a:r>
              <a:rPr lang="ru-RU" sz="6400" dirty="0" smtClean="0"/>
              <a:t>6.</a:t>
            </a:r>
            <a:r>
              <a:rPr lang="en-US" sz="6400" dirty="0" smtClean="0"/>
              <a:t> </a:t>
            </a:r>
            <a:r>
              <a:rPr lang="bg-BG" sz="6400" dirty="0" smtClean="0"/>
              <a:t> </a:t>
            </a:r>
            <a:r>
              <a:rPr lang="ru-RU" sz="6400" dirty="0" smtClean="0"/>
              <a:t>право </a:t>
            </a:r>
            <a:r>
              <a:rPr lang="ru-RU" sz="6400" dirty="0"/>
              <a:t>на възражение, включително относно решения при автоматизирано обработване на данните и профилиране;</a:t>
            </a:r>
          </a:p>
          <a:p>
            <a:pPr marL="0" indent="0">
              <a:buNone/>
            </a:pPr>
            <a:r>
              <a:rPr lang="en-US" sz="6400" dirty="0" smtClean="0"/>
              <a:t>	</a:t>
            </a:r>
            <a:r>
              <a:rPr lang="ru-RU" sz="6400" dirty="0" smtClean="0"/>
              <a:t>7.</a:t>
            </a:r>
            <a:r>
              <a:rPr lang="en-US" sz="6400" dirty="0" smtClean="0"/>
              <a:t> </a:t>
            </a:r>
            <a:r>
              <a:rPr lang="bg-BG" sz="6400" dirty="0" smtClean="0"/>
              <a:t> </a:t>
            </a:r>
            <a:r>
              <a:rPr lang="ru-RU" sz="6400" dirty="0" smtClean="0"/>
              <a:t>право </a:t>
            </a:r>
            <a:r>
              <a:rPr lang="ru-RU" sz="6400" dirty="0"/>
              <a:t>на обяснения при нарушения в режима на защита на данните;</a:t>
            </a:r>
          </a:p>
          <a:p>
            <a:pPr marL="0" indent="0">
              <a:buNone/>
            </a:pPr>
            <a:r>
              <a:rPr lang="en-US" sz="6400" dirty="0" smtClean="0"/>
              <a:t>	</a:t>
            </a:r>
            <a:r>
              <a:rPr lang="ru-RU" sz="6400" dirty="0" smtClean="0"/>
              <a:t>8.</a:t>
            </a:r>
            <a:r>
              <a:rPr lang="en-US" sz="6400" dirty="0" smtClean="0"/>
              <a:t> </a:t>
            </a:r>
            <a:r>
              <a:rPr lang="bg-BG" sz="6400" dirty="0" smtClean="0"/>
              <a:t> </a:t>
            </a:r>
            <a:r>
              <a:rPr lang="ru-RU" sz="6400" dirty="0" smtClean="0"/>
              <a:t>право </a:t>
            </a:r>
            <a:r>
              <a:rPr lang="ru-RU" sz="6400" dirty="0"/>
              <a:t>на жалба до наблюдаващия и до надзорния орган за нарушения на правилата за обработване на лични данни;</a:t>
            </a:r>
          </a:p>
          <a:p>
            <a:pPr marL="0" indent="0">
              <a:buNone/>
            </a:pPr>
            <a:r>
              <a:rPr lang="en-US" sz="6400" dirty="0" smtClean="0"/>
              <a:t>	</a:t>
            </a:r>
            <a:r>
              <a:rPr lang="ru-RU" sz="6400" dirty="0" smtClean="0"/>
              <a:t>9.</a:t>
            </a:r>
            <a:r>
              <a:rPr lang="en-US" sz="6400" dirty="0" smtClean="0"/>
              <a:t> </a:t>
            </a:r>
            <a:r>
              <a:rPr lang="bg-BG" sz="6400" dirty="0" smtClean="0"/>
              <a:t> </a:t>
            </a:r>
            <a:r>
              <a:rPr lang="ru-RU" sz="6400" dirty="0" smtClean="0">
                <a:solidFill>
                  <a:schemeClr val="bg1"/>
                </a:solidFill>
              </a:rPr>
              <a:t>право</a:t>
            </a:r>
            <a:r>
              <a:rPr lang="ru-RU" sz="6400" dirty="0" smtClean="0"/>
              <a:t> </a:t>
            </a:r>
            <a:r>
              <a:rPr lang="ru-RU" sz="6400" dirty="0"/>
              <a:t>на обезщетение и съдебна защита.</a:t>
            </a:r>
          </a:p>
          <a:p>
            <a:endParaRPr lang="bg-BG" dirty="0"/>
          </a:p>
        </p:txBody>
      </p:sp>
      <p:sp>
        <p:nvSpPr>
          <p:cNvPr id="2" name="Title 1"/>
          <p:cNvSpPr>
            <a:spLocks noGrp="1"/>
          </p:cNvSpPr>
          <p:nvPr>
            <p:ph type="title"/>
          </p:nvPr>
        </p:nvSpPr>
        <p:spPr>
          <a:xfrm>
            <a:off x="395536" y="260648"/>
            <a:ext cx="8229600" cy="504056"/>
          </a:xfrm>
        </p:spPr>
        <p:txBody>
          <a:bodyPr>
            <a:noAutofit/>
          </a:bodyPr>
          <a:lstStyle/>
          <a:p>
            <a:pPr algn="ctr"/>
            <a:r>
              <a:rPr lang="ru-RU" sz="2800" b="1" dirty="0">
                <a:solidFill>
                  <a:schemeClr val="tx1"/>
                </a:solidFill>
              </a:rPr>
              <a:t>Упражняване на правата на субектите на данни</a:t>
            </a:r>
            <a:endParaRPr lang="bg-BG" sz="2800" b="1" dirty="0">
              <a:solidFill>
                <a:schemeClr val="tx1"/>
              </a:solidFill>
            </a:endParaRPr>
          </a:p>
        </p:txBody>
      </p:sp>
    </p:spTree>
    <p:extLst>
      <p:ext uri="{BB962C8B-B14F-4D97-AF65-F5344CB8AC3E}">
        <p14:creationId xmlns:p14="http://schemas.microsoft.com/office/powerpoint/2010/main" val="2740962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11"/>
          </a:xfrm>
        </p:spPr>
        <p:txBody>
          <a:bodyPr>
            <a:normAutofit fontScale="25000" lnSpcReduction="20000"/>
          </a:bodyPr>
          <a:lstStyle/>
          <a:p>
            <a:pPr marL="0" indent="0" algn="ctr">
              <a:buNone/>
            </a:pPr>
            <a:r>
              <a:rPr lang="ru-RU" sz="8000" dirty="0" smtClean="0"/>
              <a:t>Анализът </a:t>
            </a:r>
            <a:r>
              <a:rPr lang="ru-RU" sz="8000" dirty="0"/>
              <a:t>на установените дефиниции на понятията „администратор“, „обработващ“, „трета страна“ и „ползвател“ води до следните изводи</a:t>
            </a:r>
            <a:r>
              <a:rPr lang="ru-RU" sz="8000" dirty="0" smtClean="0"/>
              <a:t>:</a:t>
            </a:r>
            <a:endParaRPr lang="en-US" sz="8000" dirty="0" smtClean="0"/>
          </a:p>
          <a:p>
            <a:pPr algn="just"/>
            <a:r>
              <a:rPr lang="ru-RU" sz="7200" b="1" dirty="0" smtClean="0">
                <a:solidFill>
                  <a:srgbClr val="FF0000"/>
                </a:solidFill>
              </a:rPr>
              <a:t>Администратор </a:t>
            </a:r>
            <a:r>
              <a:rPr lang="ru-RU" sz="7200" b="1" dirty="0">
                <a:solidFill>
                  <a:srgbClr val="FF0000"/>
                </a:solidFill>
              </a:rPr>
              <a:t>на лични данни </a:t>
            </a:r>
            <a:r>
              <a:rPr lang="ru-RU" sz="7200" dirty="0"/>
              <a:t>е този, който определя целите и средствата за обработване на личните данни</a:t>
            </a:r>
            <a:r>
              <a:rPr lang="ru-RU" sz="7200" dirty="0" smtClean="0"/>
              <a:t>.</a:t>
            </a:r>
            <a:endParaRPr lang="en-US" sz="7200" dirty="0" smtClean="0"/>
          </a:p>
          <a:p>
            <a:pPr algn="just">
              <a:buNone/>
            </a:pPr>
            <a:endParaRPr lang="ru-RU" sz="7200" dirty="0"/>
          </a:p>
          <a:p>
            <a:pPr algn="just"/>
            <a:r>
              <a:rPr lang="ru-RU" sz="7200" b="1" dirty="0">
                <a:solidFill>
                  <a:srgbClr val="FF0000"/>
                </a:solidFill>
              </a:rPr>
              <a:t>Обработващият</a:t>
            </a:r>
            <a:r>
              <a:rPr lang="ru-RU" sz="7200" dirty="0"/>
              <a:t> лични данни е различно от администратора лице, което обработва лични данни от името на администратора</a:t>
            </a:r>
            <a:r>
              <a:rPr lang="ru-RU" sz="7200" dirty="0" smtClean="0"/>
              <a:t>.</a:t>
            </a:r>
            <a:endParaRPr lang="en-US" sz="7200" dirty="0" smtClean="0"/>
          </a:p>
          <a:p>
            <a:pPr algn="just">
              <a:buNone/>
            </a:pPr>
            <a:endParaRPr lang="ru-RU" sz="7200" dirty="0"/>
          </a:p>
          <a:p>
            <a:pPr algn="just"/>
            <a:r>
              <a:rPr lang="ru-RU" sz="7200" dirty="0" smtClean="0"/>
              <a:t>Обработващият </a:t>
            </a:r>
            <a:r>
              <a:rPr lang="ru-RU" sz="7200" dirty="0"/>
              <a:t>може да стане администратор на личните данни, възложени му за обработване от администратора, когато сам определя целите и средствата за тяхното обработване, тоест неправомерно, когато се отклонява от предвиденото в акта за възлагане на обработването</a:t>
            </a:r>
            <a:r>
              <a:rPr lang="ru-RU" sz="7200" dirty="0" smtClean="0"/>
              <a:t>.</a:t>
            </a:r>
            <a:endParaRPr lang="en-US" sz="7200" dirty="0" smtClean="0"/>
          </a:p>
          <a:p>
            <a:pPr algn="just">
              <a:buNone/>
            </a:pPr>
            <a:endParaRPr lang="ru-RU" sz="7200" dirty="0"/>
          </a:p>
          <a:p>
            <a:pPr algn="just"/>
            <a:r>
              <a:rPr lang="ru-RU" sz="7200" dirty="0"/>
              <a:t>Лицата, които под прякото ръководство на администратора или обработващия извършват операции по обработване на лични данни, не са обработващи лични данни, а </a:t>
            </a:r>
            <a:r>
              <a:rPr lang="ru-RU" sz="7200" b="1" dirty="0">
                <a:solidFill>
                  <a:srgbClr val="FF0000"/>
                </a:solidFill>
              </a:rPr>
              <a:t>получатели</a:t>
            </a:r>
            <a:r>
              <a:rPr lang="ru-RU" sz="7200" dirty="0"/>
              <a:t> на </a:t>
            </a:r>
            <a:r>
              <a:rPr lang="ru-RU" sz="7200" dirty="0" smtClean="0"/>
              <a:t>данните</a:t>
            </a:r>
            <a:r>
              <a:rPr lang="en-US" sz="7200" dirty="0" smtClean="0"/>
              <a:t>.</a:t>
            </a:r>
          </a:p>
          <a:p>
            <a:pPr algn="just">
              <a:buNone/>
            </a:pPr>
            <a:endParaRPr lang="ru-RU" sz="7200" dirty="0"/>
          </a:p>
          <a:p>
            <a:pPr algn="just"/>
            <a:r>
              <a:rPr lang="ru-RU" sz="7200" dirty="0"/>
              <a:t>Лицата, които под прякото ръководство на администратора или обработващия извършват операции по обработване, ще се разглеждат като </a:t>
            </a:r>
            <a:r>
              <a:rPr lang="ru-RU" sz="7200" b="1" dirty="0">
                <a:solidFill>
                  <a:srgbClr val="FF0000"/>
                </a:solidFill>
              </a:rPr>
              <a:t>трета страна</a:t>
            </a:r>
            <a:r>
              <a:rPr lang="ru-RU" sz="7200" dirty="0"/>
              <a:t>, ако се отклоняват от указанията на администратора или обработващия и използват </a:t>
            </a:r>
            <a:r>
              <a:rPr lang="ru-RU" sz="7200" dirty="0">
                <a:solidFill>
                  <a:schemeClr val="bg1"/>
                </a:solidFill>
              </a:rPr>
              <a:t>данните за свои </a:t>
            </a:r>
            <a:r>
              <a:rPr lang="ru-RU" sz="7200" dirty="0"/>
              <a:t>цели.</a:t>
            </a:r>
          </a:p>
          <a:p>
            <a:endParaRPr lang="bg-BG" sz="7200" dirty="0"/>
          </a:p>
        </p:txBody>
      </p:sp>
    </p:spTree>
    <p:extLst>
      <p:ext uri="{BB962C8B-B14F-4D97-AF65-F5344CB8AC3E}">
        <p14:creationId xmlns:p14="http://schemas.microsoft.com/office/powerpoint/2010/main" val="2056393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28799"/>
            <a:ext cx="8229600" cy="4536505"/>
          </a:xfrm>
        </p:spPr>
        <p:txBody>
          <a:bodyPr>
            <a:normAutofit/>
          </a:bodyPr>
          <a:lstStyle/>
          <a:p>
            <a:pPr marL="109728" indent="0" algn="just">
              <a:buNone/>
            </a:pPr>
            <a:r>
              <a:rPr lang="en-US" sz="2100" b="1" dirty="0" smtClean="0">
                <a:solidFill>
                  <a:srgbClr val="FF0000"/>
                </a:solidFill>
              </a:rPr>
              <a:t>	</a:t>
            </a:r>
            <a:r>
              <a:rPr lang="ru-RU" sz="2100" b="1" dirty="0" smtClean="0">
                <a:solidFill>
                  <a:srgbClr val="FF0000"/>
                </a:solidFill>
              </a:rPr>
              <a:t>Трудовият </a:t>
            </a:r>
            <a:r>
              <a:rPr lang="ru-RU" sz="2100" b="1" dirty="0">
                <a:solidFill>
                  <a:srgbClr val="FF0000"/>
                </a:solidFill>
              </a:rPr>
              <a:t>договор </a:t>
            </a:r>
            <a:r>
              <a:rPr lang="ru-RU" sz="2100" dirty="0"/>
              <a:t>е съглашение между едно лице, носител на работна сила и друго лице или неперсонифицирано образувание, по силата на което носителят на работната сила се задължава да предоставя работна сила при спазване на определена дисциплина, а другото лице - да осигурява условия за извършването на работата и да плаща възнаграждение</a:t>
            </a:r>
            <a:r>
              <a:rPr lang="ru-RU" sz="2100" dirty="0" smtClean="0"/>
              <a:t>.</a:t>
            </a:r>
          </a:p>
          <a:p>
            <a:pPr marL="109728" indent="0" algn="just">
              <a:buNone/>
            </a:pPr>
            <a:endParaRPr lang="ru-RU" sz="2100" dirty="0" smtClean="0"/>
          </a:p>
          <a:p>
            <a:pPr marL="109728" indent="0" algn="just">
              <a:buNone/>
            </a:pPr>
            <a:r>
              <a:rPr lang="en-US" sz="2100" dirty="0" smtClean="0"/>
              <a:t>	</a:t>
            </a:r>
            <a:endParaRPr lang="bg-BG" dirty="0"/>
          </a:p>
        </p:txBody>
      </p:sp>
      <p:sp>
        <p:nvSpPr>
          <p:cNvPr id="3" name="Title 2"/>
          <p:cNvSpPr>
            <a:spLocks noGrp="1"/>
          </p:cNvSpPr>
          <p:nvPr>
            <p:ph type="title"/>
          </p:nvPr>
        </p:nvSpPr>
        <p:spPr/>
        <p:txBody>
          <a:bodyPr>
            <a:noAutofit/>
          </a:bodyPr>
          <a:lstStyle/>
          <a:p>
            <a:pPr algn="ctr"/>
            <a:r>
              <a:rPr lang="ru-RU" sz="2400" dirty="0">
                <a:solidFill>
                  <a:schemeClr val="tx1"/>
                </a:solidFill>
              </a:rPr>
              <a:t>ТРУДОВО-ПРАВНИ ВЗАИМООТНОШЕНИЯ ОТ СТРАНА НА РАБОТОДАТЕЛ И ФАРМАЦЕВТ ПРИ РАБОТА В АПТЕКА</a:t>
            </a:r>
            <a:r>
              <a:rPr lang="ru-RU" sz="2400" dirty="0"/>
              <a:t/>
            </a:r>
            <a:br>
              <a:rPr lang="ru-RU" sz="2400" dirty="0"/>
            </a:br>
            <a:endParaRPr lang="bg-BG" sz="2400" dirty="0"/>
          </a:p>
        </p:txBody>
      </p:sp>
    </p:spTree>
    <p:extLst>
      <p:ext uri="{BB962C8B-B14F-4D97-AF65-F5344CB8AC3E}">
        <p14:creationId xmlns:p14="http://schemas.microsoft.com/office/powerpoint/2010/main" val="2597411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8640"/>
            <a:ext cx="8229600" cy="6336704"/>
          </a:xfrm>
        </p:spPr>
        <p:txBody>
          <a:bodyPr>
            <a:noAutofit/>
          </a:bodyPr>
          <a:lstStyle/>
          <a:p>
            <a:pPr>
              <a:spcBef>
                <a:spcPts val="0"/>
              </a:spcBef>
            </a:pPr>
            <a:r>
              <a:rPr lang="ru-RU" sz="1900" dirty="0"/>
              <a:t>Трудовият договор е </a:t>
            </a:r>
            <a:r>
              <a:rPr lang="ru-RU" sz="1900" b="1" dirty="0">
                <a:solidFill>
                  <a:srgbClr val="FF0000"/>
                </a:solidFill>
              </a:rPr>
              <a:t>формален</a:t>
            </a:r>
            <a:r>
              <a:rPr lang="ru-RU" sz="1900" dirty="0"/>
              <a:t>. Той трябва задължително да се сключва в писмена форма. Изискването за форма е ad substantiam (чл.62, ал.1КТ);</a:t>
            </a:r>
          </a:p>
          <a:p>
            <a:pPr>
              <a:spcBef>
                <a:spcPts val="0"/>
              </a:spcBef>
            </a:pPr>
            <a:r>
              <a:rPr lang="ru-RU" sz="1900" dirty="0" smtClean="0"/>
              <a:t>Трудовият </a:t>
            </a:r>
            <a:r>
              <a:rPr lang="ru-RU" sz="1900" dirty="0"/>
              <a:t>договор е винаги </a:t>
            </a:r>
            <a:r>
              <a:rPr lang="ru-RU" sz="1900" b="1" dirty="0">
                <a:solidFill>
                  <a:srgbClr val="FF0000"/>
                </a:solidFill>
              </a:rPr>
              <a:t>двустранен</a:t>
            </a:r>
            <a:r>
              <a:rPr lang="ru-RU" sz="1900" dirty="0"/>
              <a:t> - чл.64, ал.1 </a:t>
            </a:r>
            <a:r>
              <a:rPr lang="ru-RU" sz="1900" dirty="0" smtClean="0"/>
              <a:t>КТ;</a:t>
            </a:r>
            <a:endParaRPr lang="ru-RU" sz="1900" dirty="0"/>
          </a:p>
          <a:p>
            <a:pPr>
              <a:spcBef>
                <a:spcPts val="0"/>
              </a:spcBef>
            </a:pPr>
            <a:r>
              <a:rPr lang="ru-RU" sz="1900" dirty="0" smtClean="0"/>
              <a:t>Трудовият </a:t>
            </a:r>
            <a:r>
              <a:rPr lang="ru-RU" sz="1900" dirty="0"/>
              <a:t>договор е винаги </a:t>
            </a:r>
            <a:r>
              <a:rPr lang="ru-RU" sz="1900" b="1" dirty="0">
                <a:solidFill>
                  <a:srgbClr val="FF0000"/>
                </a:solidFill>
              </a:rPr>
              <a:t>възмезден</a:t>
            </a:r>
            <a:r>
              <a:rPr lang="ru-RU" sz="1900" dirty="0"/>
              <a:t>, по силата на изричната разпоредба на чл.242 КТ. Трудовият договор е възмезден, защото има задължение за разместване на имуществени престации. Това е така, по силата отново на изрична разпоредба - чл.124 КТ. Затова сред минимално необходимите елементи за сключване на трудовия договор е заплащането на трудово възнаграждение (чл.66, ал.1 КТ);</a:t>
            </a:r>
          </a:p>
          <a:p>
            <a:pPr>
              <a:spcBef>
                <a:spcPts val="0"/>
              </a:spcBef>
            </a:pPr>
            <a:r>
              <a:rPr lang="ru-RU" sz="1900" dirty="0" smtClean="0"/>
              <a:t>Трудовият </a:t>
            </a:r>
            <a:r>
              <a:rPr lang="ru-RU" sz="1900" dirty="0"/>
              <a:t>договор е винаги </a:t>
            </a:r>
            <a:r>
              <a:rPr lang="ru-RU" sz="1900" b="1" dirty="0">
                <a:solidFill>
                  <a:srgbClr val="FF0000"/>
                </a:solidFill>
              </a:rPr>
              <a:t>комутативен</a:t>
            </a:r>
            <a:r>
              <a:rPr lang="ru-RU" sz="1900" dirty="0"/>
              <a:t> - чл.66, ал.1 КТ. Още към момента на сключване, работникът/служителят знае какво дължи, но и работодателят знае какво и кому дължи;</a:t>
            </a:r>
          </a:p>
          <a:p>
            <a:pPr>
              <a:spcBef>
                <a:spcPts val="0"/>
              </a:spcBef>
            </a:pPr>
            <a:r>
              <a:rPr lang="ru-RU" sz="1900" dirty="0" smtClean="0"/>
              <a:t>Трудовият </a:t>
            </a:r>
            <a:r>
              <a:rPr lang="ru-RU" sz="1900" dirty="0"/>
              <a:t>договор е </a:t>
            </a:r>
            <a:r>
              <a:rPr lang="ru-RU" sz="1900" b="1" dirty="0">
                <a:solidFill>
                  <a:srgbClr val="FF0000"/>
                </a:solidFill>
              </a:rPr>
              <a:t>консенсуален</a:t>
            </a:r>
            <a:r>
              <a:rPr lang="ru-RU" sz="1900" dirty="0"/>
              <a:t>. Сключва се в момента на постигане на съгласие между страните, а не със започването на реално изпълнение - чл.63, ал.1 КТ.</a:t>
            </a:r>
            <a:endParaRPr lang="bg-BG" sz="1900" dirty="0"/>
          </a:p>
        </p:txBody>
      </p:sp>
    </p:spTree>
    <p:extLst>
      <p:ext uri="{BB962C8B-B14F-4D97-AF65-F5344CB8AC3E}">
        <p14:creationId xmlns:p14="http://schemas.microsoft.com/office/powerpoint/2010/main" val="3349187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32656"/>
            <a:ext cx="8229600" cy="6120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260648"/>
            <a:ext cx="5832648"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1656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6"/>
            <a:ext cx="8229600" cy="5256584"/>
          </a:xfrm>
        </p:spPr>
        <p:txBody>
          <a:bodyPr>
            <a:normAutofit fontScale="85000" lnSpcReduction="10000"/>
          </a:bodyPr>
          <a:lstStyle/>
          <a:p>
            <a:pPr marL="109728" indent="0">
              <a:buNone/>
            </a:pPr>
            <a:endParaRPr lang="ru-RU" dirty="0"/>
          </a:p>
          <a:p>
            <a:pPr algn="just"/>
            <a:r>
              <a:rPr lang="ru-RU" sz="2200" dirty="0"/>
              <a:t>Законът прогласява принципа на едностранна неизменност на трудовото </a:t>
            </a:r>
            <a:r>
              <a:rPr lang="ru-RU" sz="2200" dirty="0" smtClean="0"/>
              <a:t>правоотношение </a:t>
            </a:r>
            <a:r>
              <a:rPr lang="ru-RU" sz="2200" dirty="0"/>
              <a:t>- чл.118 КТ. Нито една от двете страни не може едностранно да променя елементи от необходимото или допълнителното съдържание на трудовия договор;</a:t>
            </a:r>
          </a:p>
          <a:p>
            <a:pPr algn="just"/>
            <a:endParaRPr lang="ru-RU" sz="2200" dirty="0"/>
          </a:p>
          <a:p>
            <a:pPr algn="just"/>
            <a:r>
              <a:rPr lang="ru-RU" sz="2200" dirty="0"/>
              <a:t>Чл.213, ал.2 КТ - работникът/служителят има право на обезщетение при едностранна промяна на задълженията по трудовото правоотношение;</a:t>
            </a:r>
          </a:p>
          <a:p>
            <a:pPr algn="just"/>
            <a:endParaRPr lang="ru-RU" sz="2200" dirty="0"/>
          </a:p>
          <a:p>
            <a:pPr algn="just"/>
            <a:r>
              <a:rPr lang="ru-RU" sz="2200" dirty="0"/>
              <a:t>Чл.327, т.3 КТ - работникът или служителят може едностранно да прекрати трудовия договор при незаконно изменение или неизпълнение на задълженията от страна на работодателя. </a:t>
            </a:r>
            <a:r>
              <a:rPr lang="ru-RU" sz="2200" b="1" i="1" u="sng" dirty="0"/>
              <a:t>Формата е писмена</a:t>
            </a:r>
            <a:r>
              <a:rPr lang="ru-RU" sz="2200" dirty="0"/>
              <a:t>. </a:t>
            </a:r>
            <a:endParaRPr lang="ru-RU" sz="2200" dirty="0" smtClean="0"/>
          </a:p>
          <a:p>
            <a:pPr algn="just"/>
            <a:r>
              <a:rPr lang="ru-RU" sz="2200" dirty="0" smtClean="0"/>
              <a:t>Единственият </a:t>
            </a:r>
            <a:r>
              <a:rPr lang="ru-RU" sz="2200" dirty="0"/>
              <a:t>случай, когато не се изисква съгласието на работника при промяна на трудовия договор е, когато тази промяна каса </a:t>
            </a:r>
            <a:r>
              <a:rPr lang="ru-RU" sz="2200" b="1" dirty="0">
                <a:solidFill>
                  <a:srgbClr val="FF0000"/>
                </a:solidFill>
              </a:rPr>
              <a:t>повишаване на трудовото възнаграждение</a:t>
            </a:r>
            <a:r>
              <a:rPr lang="ru-RU" sz="2200" dirty="0"/>
              <a:t>.</a:t>
            </a:r>
            <a:endParaRPr lang="bg-BG" sz="2200" dirty="0"/>
          </a:p>
        </p:txBody>
      </p:sp>
      <p:sp>
        <p:nvSpPr>
          <p:cNvPr id="3" name="Title 2"/>
          <p:cNvSpPr>
            <a:spLocks noGrp="1"/>
          </p:cNvSpPr>
          <p:nvPr>
            <p:ph type="title"/>
          </p:nvPr>
        </p:nvSpPr>
        <p:spPr/>
        <p:txBody>
          <a:bodyPr>
            <a:normAutofit/>
          </a:bodyPr>
          <a:lstStyle/>
          <a:p>
            <a:pPr algn="ctr"/>
            <a:r>
              <a:rPr lang="bg-BG" sz="2800" dirty="0" smtClean="0">
                <a:solidFill>
                  <a:schemeClr val="tx1"/>
                </a:solidFill>
              </a:rPr>
              <a:t>ЗНАЧЕНИЕ</a:t>
            </a:r>
            <a:r>
              <a:rPr lang="bg-BG" sz="2800" dirty="0"/>
              <a:t/>
            </a:r>
            <a:br>
              <a:rPr lang="bg-BG" sz="2800" dirty="0"/>
            </a:br>
            <a:endParaRPr lang="bg-BG" sz="2800" dirty="0"/>
          </a:p>
        </p:txBody>
      </p:sp>
    </p:spTree>
    <p:extLst>
      <p:ext uri="{BB962C8B-B14F-4D97-AF65-F5344CB8AC3E}">
        <p14:creationId xmlns:p14="http://schemas.microsoft.com/office/powerpoint/2010/main" val="159025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0728"/>
            <a:ext cx="8229600" cy="5544616"/>
          </a:xfrm>
        </p:spPr>
        <p:txBody>
          <a:bodyPr>
            <a:normAutofit fontScale="55000" lnSpcReduction="20000"/>
          </a:bodyPr>
          <a:lstStyle/>
          <a:p>
            <a:r>
              <a:rPr lang="ru-RU" dirty="0"/>
              <a:t> В зависимост от целта, за която се сключват, трудовите договори биват:</a:t>
            </a:r>
          </a:p>
          <a:p>
            <a:endParaRPr lang="ru-RU" dirty="0"/>
          </a:p>
          <a:p>
            <a:pPr marL="109728" indent="0">
              <a:buNone/>
            </a:pPr>
            <a:r>
              <a:rPr lang="en-US" dirty="0" smtClean="0"/>
              <a:t>	</a:t>
            </a:r>
            <a:r>
              <a:rPr lang="ru-RU" dirty="0" smtClean="0"/>
              <a:t>Обикновен </a:t>
            </a:r>
            <a:r>
              <a:rPr lang="ru-RU" dirty="0"/>
              <a:t>трудов договор;</a:t>
            </a:r>
          </a:p>
          <a:p>
            <a:endParaRPr lang="ru-RU" dirty="0"/>
          </a:p>
          <a:p>
            <a:pPr marL="109728" indent="0">
              <a:buNone/>
            </a:pPr>
            <a:r>
              <a:rPr lang="en-US" dirty="0" smtClean="0"/>
              <a:t>	</a:t>
            </a:r>
            <a:r>
              <a:rPr lang="ru-RU" dirty="0" smtClean="0"/>
              <a:t>Трудов </a:t>
            </a:r>
            <a:r>
              <a:rPr lang="ru-RU" dirty="0"/>
              <a:t>договор за изпитване;</a:t>
            </a:r>
          </a:p>
          <a:p>
            <a:endParaRPr lang="ru-RU" dirty="0"/>
          </a:p>
          <a:p>
            <a:pPr marL="109728" indent="0">
              <a:buNone/>
            </a:pPr>
            <a:r>
              <a:rPr lang="en-US" dirty="0" smtClean="0"/>
              <a:t>	</a:t>
            </a:r>
            <a:r>
              <a:rPr lang="ru-RU" dirty="0" smtClean="0"/>
              <a:t>Трудов </a:t>
            </a:r>
            <a:r>
              <a:rPr lang="ru-RU" dirty="0"/>
              <a:t>договор за ученичество.</a:t>
            </a:r>
          </a:p>
          <a:p>
            <a:endParaRPr lang="ru-RU" dirty="0"/>
          </a:p>
          <a:p>
            <a:pPr algn="just"/>
            <a:r>
              <a:rPr lang="ru-RU" u="sng" dirty="0"/>
              <a:t>Обикновен трудов договор</a:t>
            </a:r>
            <a:r>
              <a:rPr lang="ru-RU" dirty="0"/>
              <a:t> - сключва се за извършването на определена работа срещу заплащане на определено трудово възнаграждение.</a:t>
            </a:r>
          </a:p>
          <a:p>
            <a:pPr algn="just"/>
            <a:endParaRPr lang="ru-RU" dirty="0"/>
          </a:p>
          <a:p>
            <a:pPr algn="just"/>
            <a:r>
              <a:rPr lang="ru-RU" u="sng" dirty="0"/>
              <a:t>Трудов договор за изпитване </a:t>
            </a:r>
            <a:r>
              <a:rPr lang="ru-RU" dirty="0"/>
              <a:t>- чл.70, 71, КТ. Целта е да се провери годността на работника или служителя да извършва определена работа при определени условия. Проверката се осъществява в процеса на изпълнение на работата. Клаузата за изпитване може да бъде в полза и на двете страни. Изпитването се провежда в определен срок - най-много шест месеца. </a:t>
            </a:r>
            <a:endParaRPr lang="en-US" dirty="0" smtClean="0"/>
          </a:p>
          <a:p>
            <a:pPr algn="just">
              <a:buNone/>
            </a:pPr>
            <a:r>
              <a:rPr lang="en-US" b="1" dirty="0" smtClean="0">
                <a:solidFill>
                  <a:srgbClr val="FF0000"/>
                </a:solidFill>
              </a:rPr>
              <a:t>		</a:t>
            </a:r>
            <a:r>
              <a:rPr lang="ru-RU" b="1" u="sng" dirty="0" smtClean="0">
                <a:solidFill>
                  <a:srgbClr val="FF0000"/>
                </a:solidFill>
              </a:rPr>
              <a:t>До изтичане на срока за изпитване, страната, в чиято полза е уговорен, може да го прекрати без </a:t>
            </a:r>
            <a:r>
              <a:rPr lang="ru-RU" b="1" u="sng" dirty="0">
                <a:solidFill>
                  <a:srgbClr val="FF0000"/>
                </a:solidFill>
              </a:rPr>
              <a:t>предизвестие. </a:t>
            </a:r>
            <a:endParaRPr lang="ru-RU" b="1" u="sng" dirty="0" smtClean="0">
              <a:solidFill>
                <a:srgbClr val="FF0000"/>
              </a:solidFill>
            </a:endParaRPr>
          </a:p>
          <a:p>
            <a:pPr algn="just">
              <a:buNone/>
            </a:pPr>
            <a:r>
              <a:rPr lang="en-US" b="1" dirty="0" smtClean="0">
                <a:solidFill>
                  <a:srgbClr val="FF0000"/>
                </a:solidFill>
              </a:rPr>
              <a:t>		</a:t>
            </a:r>
            <a:r>
              <a:rPr lang="ru-RU" b="1" u="sng" dirty="0" smtClean="0">
                <a:solidFill>
                  <a:srgbClr val="FF0000"/>
                </a:solidFill>
              </a:rPr>
              <a:t>Ако </a:t>
            </a:r>
            <a:r>
              <a:rPr lang="ru-RU" b="1" u="sng" dirty="0">
                <a:solidFill>
                  <a:srgbClr val="FF0000"/>
                </a:solidFill>
              </a:rPr>
              <a:t>в </a:t>
            </a:r>
            <a:r>
              <a:rPr lang="ru-RU" b="1" u="sng" dirty="0" smtClean="0">
                <a:solidFill>
                  <a:srgbClr val="FF0000"/>
                </a:solidFill>
              </a:rPr>
              <a:t>договора </a:t>
            </a:r>
            <a:r>
              <a:rPr lang="ru-RU" b="1" u="sng" dirty="0">
                <a:solidFill>
                  <a:srgbClr val="FF0000"/>
                </a:solidFill>
              </a:rPr>
              <a:t>за изпитване не е посочено в чия полза е уговорен </a:t>
            </a:r>
            <a:r>
              <a:rPr lang="ru-RU" b="1" u="sng" dirty="0" smtClean="0">
                <a:solidFill>
                  <a:srgbClr val="FF0000"/>
                </a:solidFill>
              </a:rPr>
              <a:t>срока, </a:t>
            </a:r>
            <a:r>
              <a:rPr lang="ru-RU" b="1" u="sng" dirty="0">
                <a:solidFill>
                  <a:srgbClr val="FF0000"/>
                </a:solidFill>
              </a:rPr>
              <a:t>се приема, че е в полза и на двете страни. Тогава възможността за прекратяване на трудовия договор през срока на изпитване без предизвестие, се дава и на работника, и на работодателя</a:t>
            </a:r>
            <a:r>
              <a:rPr lang="ru-RU" b="1" u="sng" dirty="0" smtClean="0">
                <a:solidFill>
                  <a:srgbClr val="FF0000"/>
                </a:solidFill>
              </a:rPr>
              <a:t>. </a:t>
            </a:r>
            <a:endParaRPr lang="bg-BG" b="1" u="sng" dirty="0">
              <a:solidFill>
                <a:srgbClr val="FF0000"/>
              </a:solidFill>
            </a:endParaRPr>
          </a:p>
        </p:txBody>
      </p:sp>
      <p:sp>
        <p:nvSpPr>
          <p:cNvPr id="3" name="Title 2"/>
          <p:cNvSpPr>
            <a:spLocks noGrp="1"/>
          </p:cNvSpPr>
          <p:nvPr>
            <p:ph type="title"/>
          </p:nvPr>
        </p:nvSpPr>
        <p:spPr>
          <a:xfrm>
            <a:off x="457200" y="274638"/>
            <a:ext cx="8229600" cy="706090"/>
          </a:xfrm>
        </p:spPr>
        <p:txBody>
          <a:bodyPr>
            <a:normAutofit/>
          </a:bodyPr>
          <a:lstStyle/>
          <a:p>
            <a:pPr algn="ctr"/>
            <a:r>
              <a:rPr lang="bg-BG" sz="2800" dirty="0" smtClean="0">
                <a:solidFill>
                  <a:schemeClr val="tx1"/>
                </a:solidFill>
              </a:rPr>
              <a:t>Видове трудови договори</a:t>
            </a:r>
            <a:endParaRPr lang="bg-BG" sz="2800" dirty="0">
              <a:solidFill>
                <a:schemeClr val="tx1"/>
              </a:solidFill>
            </a:endParaRPr>
          </a:p>
        </p:txBody>
      </p:sp>
    </p:spTree>
    <p:extLst>
      <p:ext uri="{BB962C8B-B14F-4D97-AF65-F5344CB8AC3E}">
        <p14:creationId xmlns:p14="http://schemas.microsoft.com/office/powerpoint/2010/main" val="1825521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0728"/>
            <a:ext cx="8229600" cy="5256584"/>
          </a:xfrm>
        </p:spPr>
        <p:txBody>
          <a:bodyPr>
            <a:normAutofit fontScale="62500" lnSpcReduction="20000"/>
          </a:bodyPr>
          <a:lstStyle/>
          <a:p>
            <a:pPr marL="109728" indent="0">
              <a:buNone/>
            </a:pPr>
            <a:r>
              <a:rPr lang="ru-RU" dirty="0" smtClean="0"/>
              <a:t>Предварителни условия</a:t>
            </a:r>
          </a:p>
          <a:p>
            <a:pPr marL="109728" indent="0">
              <a:spcBef>
                <a:spcPts val="100"/>
              </a:spcBef>
              <a:buNone/>
            </a:pPr>
            <a:endParaRPr lang="ru-RU" dirty="0"/>
          </a:p>
          <a:p>
            <a:pPr marL="109728" indent="0" algn="just">
              <a:spcBef>
                <a:spcPts val="100"/>
              </a:spcBef>
              <a:buNone/>
            </a:pPr>
            <a:r>
              <a:rPr lang="ru-RU" dirty="0" smtClean="0"/>
              <a:t>1</a:t>
            </a:r>
            <a:r>
              <a:rPr lang="ru-RU" dirty="0"/>
              <a:t>.	Взаимно съгласие за прекратяване</a:t>
            </a:r>
            <a:r>
              <a:rPr lang="ru-RU" dirty="0" smtClean="0"/>
              <a:t>.</a:t>
            </a:r>
            <a:endParaRPr lang="en-US" dirty="0" smtClean="0"/>
          </a:p>
          <a:p>
            <a:pPr algn="just">
              <a:spcBef>
                <a:spcPts val="100"/>
              </a:spcBef>
              <a:buNone/>
            </a:pPr>
            <a:endParaRPr lang="ru-RU" dirty="0"/>
          </a:p>
          <a:p>
            <a:pPr marL="109728" indent="0" algn="just">
              <a:spcBef>
                <a:spcPts val="100"/>
              </a:spcBef>
              <a:buNone/>
            </a:pPr>
            <a:r>
              <a:rPr lang="ru-RU" dirty="0"/>
              <a:t>2.	Изтичане на уговорения срок; завръщане на замествания на работа; завършване на определената работа</a:t>
            </a:r>
            <a:r>
              <a:rPr lang="ru-RU" dirty="0" smtClean="0"/>
              <a:t>.</a:t>
            </a:r>
            <a:endParaRPr lang="en-US" dirty="0" smtClean="0"/>
          </a:p>
          <a:p>
            <a:pPr algn="just">
              <a:spcBef>
                <a:spcPts val="100"/>
              </a:spcBef>
              <a:buNone/>
            </a:pPr>
            <a:endParaRPr lang="ru-RU" dirty="0"/>
          </a:p>
          <a:p>
            <a:pPr marL="109728" indent="0" algn="just">
              <a:spcBef>
                <a:spcPts val="100"/>
              </a:spcBef>
              <a:buNone/>
            </a:pPr>
            <a:r>
              <a:rPr lang="ru-RU" dirty="0"/>
              <a:t>3.	Длъжността е определена за заемане от бременна или от трудоустроен и се яви кандидат, който има право да я заеме; </a:t>
            </a:r>
            <a:r>
              <a:rPr lang="ru-RU" dirty="0" smtClean="0"/>
              <a:t>с постъпване на работа на работника, който е избран или е спечелил конкурса; поради определянето на длъжността за заемане от държавен служител; ако </a:t>
            </a:r>
            <a:r>
              <a:rPr lang="ru-RU" dirty="0"/>
              <a:t>уволнението на работника </a:t>
            </a:r>
            <a:r>
              <a:rPr lang="ru-RU" dirty="0" smtClean="0"/>
              <a:t>е </a:t>
            </a:r>
            <a:r>
              <a:rPr lang="ru-RU" dirty="0"/>
              <a:t>признато за незаконно или бъде възстановен на предишната му работа от съда и същият не се яви да я заеме в срока по чл. 345, ал. 1</a:t>
            </a:r>
            <a:r>
              <a:rPr lang="ru-RU" dirty="0" smtClean="0"/>
              <a:t>.</a:t>
            </a:r>
            <a:endParaRPr lang="en-US" dirty="0" smtClean="0"/>
          </a:p>
          <a:p>
            <a:pPr algn="just">
              <a:spcBef>
                <a:spcPts val="100"/>
              </a:spcBef>
              <a:buNone/>
            </a:pPr>
            <a:endParaRPr lang="ru-RU" dirty="0"/>
          </a:p>
          <a:p>
            <a:pPr marL="109728" indent="0" algn="just">
              <a:spcBef>
                <a:spcPts val="100"/>
              </a:spcBef>
              <a:buNone/>
            </a:pPr>
            <a:r>
              <a:rPr lang="ru-RU" dirty="0"/>
              <a:t>4.	При невъзможност на работника </a:t>
            </a:r>
            <a:r>
              <a:rPr lang="ru-RU" dirty="0" smtClean="0"/>
              <a:t>да </a:t>
            </a:r>
            <a:r>
              <a:rPr lang="ru-RU" dirty="0"/>
              <a:t>изпълнява възложената му работа поради болест, довела до трайна неработоспособност (инвалидност), или по здравни противопоказания въз основа на заключение на трудово-експертната лекарска </a:t>
            </a:r>
            <a:r>
              <a:rPr lang="ru-RU" dirty="0" smtClean="0"/>
              <a:t>комисия.Смърт </a:t>
            </a:r>
            <a:r>
              <a:rPr lang="ru-RU" dirty="0"/>
              <a:t>на </a:t>
            </a:r>
            <a:r>
              <a:rPr lang="ru-RU" dirty="0" smtClean="0"/>
              <a:t>работника </a:t>
            </a:r>
            <a:r>
              <a:rPr lang="ru-RU" dirty="0"/>
              <a:t>или служителя.</a:t>
            </a:r>
          </a:p>
          <a:p>
            <a:endParaRPr lang="bg-BG" dirty="0"/>
          </a:p>
        </p:txBody>
      </p:sp>
      <p:sp>
        <p:nvSpPr>
          <p:cNvPr id="3" name="Title 2"/>
          <p:cNvSpPr>
            <a:spLocks noGrp="1"/>
          </p:cNvSpPr>
          <p:nvPr>
            <p:ph type="title"/>
          </p:nvPr>
        </p:nvSpPr>
        <p:spPr>
          <a:xfrm>
            <a:off x="457200" y="274638"/>
            <a:ext cx="8229600" cy="706090"/>
          </a:xfrm>
        </p:spPr>
        <p:txBody>
          <a:bodyPr>
            <a:normAutofit/>
          </a:bodyPr>
          <a:lstStyle/>
          <a:p>
            <a:pPr algn="ctr"/>
            <a:r>
              <a:rPr lang="bg-BG" sz="2800" dirty="0">
                <a:solidFill>
                  <a:schemeClr val="tx1"/>
                </a:solidFill>
              </a:rPr>
              <a:t>ПРЕКРАТЯВАНЕ НА ТРУДОВ ДОГОВОР </a:t>
            </a:r>
          </a:p>
        </p:txBody>
      </p:sp>
    </p:spTree>
    <p:extLst>
      <p:ext uri="{BB962C8B-B14F-4D97-AF65-F5344CB8AC3E}">
        <p14:creationId xmlns:p14="http://schemas.microsoft.com/office/powerpoint/2010/main" val="2073458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7"/>
            <a:ext cx="8229600" cy="4176464"/>
          </a:xfrm>
        </p:spPr>
        <p:txBody>
          <a:bodyPr>
            <a:normAutofit/>
          </a:bodyPr>
          <a:lstStyle/>
          <a:p>
            <a:pPr algn="just">
              <a:spcBef>
                <a:spcPts val="300"/>
              </a:spcBef>
            </a:pPr>
            <a:r>
              <a:rPr lang="ru-RU" sz="1900" dirty="0" smtClean="0"/>
              <a:t>1</a:t>
            </a:r>
            <a:r>
              <a:rPr lang="ru-RU" sz="1900" dirty="0"/>
              <a:t>.	Една от страните (работникът </a:t>
            </a:r>
            <a:r>
              <a:rPr lang="ru-RU" sz="1900" dirty="0" smtClean="0"/>
              <a:t>или </a:t>
            </a:r>
            <a:r>
              <a:rPr lang="ru-RU" sz="1900" dirty="0"/>
              <a:t>работодателят) отправя Предложение за прекратяване по взаимно съгласие до другата страна.</a:t>
            </a:r>
          </a:p>
          <a:p>
            <a:pPr algn="just">
              <a:spcBef>
                <a:spcPts val="300"/>
              </a:spcBef>
            </a:pPr>
            <a:r>
              <a:rPr lang="ru-RU" sz="1900" dirty="0"/>
              <a:t>2.	Получилата предложението страна:</a:t>
            </a:r>
          </a:p>
          <a:p>
            <a:pPr algn="just">
              <a:spcBef>
                <a:spcPts val="300"/>
              </a:spcBef>
              <a:buNone/>
            </a:pPr>
            <a:r>
              <a:rPr lang="en-US" sz="1900" dirty="0" smtClean="0"/>
              <a:t>		- </a:t>
            </a:r>
            <a:r>
              <a:rPr lang="ru-RU" sz="1900" dirty="0" smtClean="0"/>
              <a:t>уведомява </a:t>
            </a:r>
            <a:r>
              <a:rPr lang="ru-RU" sz="1900" dirty="0"/>
              <a:t>другата страна </a:t>
            </a:r>
            <a:r>
              <a:rPr lang="ru-RU" sz="1900" b="1" u="sng" dirty="0"/>
              <a:t>с писмен о</a:t>
            </a:r>
            <a:r>
              <a:rPr lang="ru-RU" sz="1900" b="1" u="sng" dirty="0" smtClean="0"/>
              <a:t>тговор</a:t>
            </a:r>
            <a:r>
              <a:rPr lang="ru-RU" sz="1900" dirty="0" smtClean="0"/>
              <a:t>, </a:t>
            </a:r>
            <a:r>
              <a:rPr lang="ru-RU" sz="1900" dirty="0"/>
              <a:t>че приема </a:t>
            </a:r>
            <a:r>
              <a:rPr lang="ru-RU" sz="1900" dirty="0" smtClean="0"/>
              <a:t>предложението или не </a:t>
            </a:r>
            <a:r>
              <a:rPr lang="ru-RU" sz="1900" dirty="0"/>
              <a:t>приема </a:t>
            </a:r>
            <a:r>
              <a:rPr lang="ru-RU" sz="1900" dirty="0" smtClean="0"/>
              <a:t>предложението в </a:t>
            </a:r>
            <a:r>
              <a:rPr lang="ru-RU" sz="1900" dirty="0"/>
              <a:t>7-дневен срок от получаването </a:t>
            </a:r>
            <a:r>
              <a:rPr lang="ru-RU" sz="1900" dirty="0" smtClean="0"/>
              <a:t>му. </a:t>
            </a:r>
          </a:p>
          <a:p>
            <a:pPr algn="just">
              <a:spcBef>
                <a:spcPts val="300"/>
              </a:spcBef>
            </a:pPr>
            <a:r>
              <a:rPr lang="ru-RU" sz="1900" dirty="0" smtClean="0"/>
              <a:t>3</a:t>
            </a:r>
            <a:r>
              <a:rPr lang="ru-RU" sz="1900" dirty="0"/>
              <a:t>.	При прието предложение работодателят издава Акт за прекратяване на </a:t>
            </a:r>
            <a:r>
              <a:rPr lang="ru-RU" sz="1900" dirty="0" smtClean="0"/>
              <a:t>трудовото правоотношение </a:t>
            </a:r>
            <a:r>
              <a:rPr lang="ru-RU" sz="1900" dirty="0"/>
              <a:t>поради взаимно съгласие.</a:t>
            </a:r>
          </a:p>
          <a:p>
            <a:pPr algn="just">
              <a:spcBef>
                <a:spcPts val="300"/>
              </a:spcBef>
            </a:pPr>
            <a:r>
              <a:rPr lang="ru-RU" sz="1900" dirty="0"/>
              <a:t>4.	Работодателят вписва в трудовата книжка на работника прекратяването на трудовия договор и </a:t>
            </a:r>
            <a:r>
              <a:rPr lang="ru-RU" sz="1900" dirty="0" smtClean="0"/>
              <a:t>я предава </a:t>
            </a:r>
            <a:r>
              <a:rPr lang="ru-RU" sz="1900" dirty="0"/>
              <a:t>на работника или служителя.</a:t>
            </a:r>
          </a:p>
          <a:p>
            <a:endParaRPr lang="bg-BG" dirty="0"/>
          </a:p>
        </p:txBody>
      </p:sp>
      <p:sp>
        <p:nvSpPr>
          <p:cNvPr id="3" name="Title 2"/>
          <p:cNvSpPr>
            <a:spLocks noGrp="1"/>
          </p:cNvSpPr>
          <p:nvPr>
            <p:ph type="title"/>
          </p:nvPr>
        </p:nvSpPr>
        <p:spPr>
          <a:xfrm>
            <a:off x="457200" y="274638"/>
            <a:ext cx="8229600" cy="850106"/>
          </a:xfrm>
        </p:spPr>
        <p:txBody>
          <a:bodyPr>
            <a:normAutofit/>
          </a:bodyPr>
          <a:lstStyle/>
          <a:p>
            <a:pPr algn="ctr"/>
            <a:r>
              <a:rPr lang="bg-BG" sz="2800" dirty="0">
                <a:solidFill>
                  <a:schemeClr val="tx1"/>
                </a:solidFill>
              </a:rPr>
              <a:t>Прекратяване по взаимно съгласие</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5085184"/>
            <a:ext cx="3875713" cy="1809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7480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904656"/>
          </a:xfrm>
        </p:spPr>
        <p:txBody>
          <a:bodyPr>
            <a:normAutofit fontScale="92500" lnSpcReduction="20000"/>
          </a:bodyPr>
          <a:lstStyle/>
          <a:p>
            <a:endParaRPr lang="ru-RU" dirty="0"/>
          </a:p>
          <a:p>
            <a:pPr algn="just"/>
            <a:r>
              <a:rPr lang="ru-RU" sz="2100" dirty="0"/>
              <a:t>О</a:t>
            </a:r>
            <a:r>
              <a:rPr lang="ru-RU" sz="2100" dirty="0" smtClean="0"/>
              <a:t>бикновено </a:t>
            </a:r>
            <a:r>
              <a:rPr lang="ru-RU" sz="2100" dirty="0"/>
              <a:t>взаимно съгласие – чл. 325 т.1 КТ – съгласие изразяващо </a:t>
            </a:r>
            <a:r>
              <a:rPr lang="ru-RU" sz="2100" b="1" dirty="0"/>
              <a:t>общата воля на двете страни </a:t>
            </a:r>
            <a:r>
              <a:rPr lang="ru-RU" sz="2100" dirty="0"/>
              <a:t>да бъде преустановено за напред ТПО. То трябва да съдържа ясна, категорична и безусловна воля. Взаимно съгласие трябва да бъде постигнато относно факта предизвикващ прекратяването. Такова може да бъде постигнато и по отношение на момента (ако не – общите правила за постигане на съгласие). Предложението може да бъде направено от всяка от страните. Обвързващата сила на предложението е 7 дни. Целта е да се мотивират страните своевременно да уредят отношенията помежду си. За случаите когато страната получила предложението не отговори в този срок се установява фикция за неговото неприемане – чл. 325 т.1 изр. 3.</a:t>
            </a:r>
          </a:p>
          <a:p>
            <a:pPr algn="just">
              <a:buNone/>
            </a:pPr>
            <a:endParaRPr lang="ru-RU" sz="2200" dirty="0"/>
          </a:p>
          <a:p>
            <a:pPr algn="just"/>
            <a:r>
              <a:rPr lang="ru-RU" sz="2100" dirty="0"/>
              <a:t>В</a:t>
            </a:r>
            <a:r>
              <a:rPr lang="ru-RU" sz="2100" dirty="0" smtClean="0"/>
              <a:t>заимно </a:t>
            </a:r>
            <a:r>
              <a:rPr lang="ru-RU" sz="2100" dirty="0"/>
              <a:t>съгласие срещу обезщетение (чл. 331 КТ). Особености: </a:t>
            </a:r>
            <a:r>
              <a:rPr lang="ru-RU" sz="2100" b="1" dirty="0"/>
              <a:t>предложението може да бъде направено само от работодателя</a:t>
            </a:r>
            <a:r>
              <a:rPr lang="ru-RU" sz="2100" dirty="0"/>
              <a:t>; взаимното съгласие е обусловено от изплащането на определено обезщетение. Самото </a:t>
            </a:r>
            <a:r>
              <a:rPr lang="ru-RU" sz="2100" dirty="0" smtClean="0"/>
              <a:t>съгласие </a:t>
            </a:r>
            <a:r>
              <a:rPr lang="ru-RU" sz="2100" dirty="0"/>
              <a:t>за обезщетението е валидно, само ако </a:t>
            </a:r>
            <a:r>
              <a:rPr lang="ru-RU" sz="2100" dirty="0" smtClean="0"/>
              <a:t>обезщетението (</a:t>
            </a:r>
            <a:r>
              <a:rPr lang="ru-RU" sz="2100" dirty="0"/>
              <a:t>мин. размер е четирикратният размер на последното получено месечно брутно трудово </a:t>
            </a:r>
            <a:r>
              <a:rPr lang="ru-RU" sz="2100" dirty="0" smtClean="0"/>
              <a:t>възнаграждение) </a:t>
            </a:r>
            <a:r>
              <a:rPr lang="ru-RU" sz="2100" dirty="0"/>
              <a:t>се плати в предвидения срок.</a:t>
            </a:r>
            <a:endParaRPr lang="bg-BG" sz="2100" dirty="0"/>
          </a:p>
        </p:txBody>
      </p:sp>
    </p:spTree>
    <p:extLst>
      <p:ext uri="{BB962C8B-B14F-4D97-AF65-F5344CB8AC3E}">
        <p14:creationId xmlns:p14="http://schemas.microsoft.com/office/powerpoint/2010/main" val="2266318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6"/>
            <a:ext cx="8229600" cy="5805264"/>
          </a:xfrm>
        </p:spPr>
        <p:txBody>
          <a:bodyPr>
            <a:normAutofit fontScale="55000" lnSpcReduction="20000"/>
          </a:bodyPr>
          <a:lstStyle/>
          <a:p>
            <a:pPr algn="just">
              <a:spcBef>
                <a:spcPts val="100"/>
              </a:spcBef>
            </a:pPr>
            <a:r>
              <a:rPr lang="ru-RU" sz="3000" dirty="0"/>
              <a:t>При прекратяването на договора на това основание не се изисква съгласието на работодателя</a:t>
            </a:r>
            <a:r>
              <a:rPr lang="ru-RU" sz="3000" dirty="0" smtClean="0"/>
              <a:t>.</a:t>
            </a:r>
            <a:endParaRPr lang="en-US" sz="3000" dirty="0" smtClean="0"/>
          </a:p>
          <a:p>
            <a:pPr algn="just">
              <a:spcBef>
                <a:spcPts val="100"/>
              </a:spcBef>
            </a:pPr>
            <a:endParaRPr lang="ru-RU" sz="3000" dirty="0"/>
          </a:p>
          <a:p>
            <a:pPr algn="just">
              <a:spcBef>
                <a:spcPts val="100"/>
              </a:spcBef>
            </a:pPr>
            <a:r>
              <a:rPr lang="ru-RU" sz="3000" dirty="0" smtClean="0"/>
              <a:t>Работникът отправя </a:t>
            </a:r>
            <a:r>
              <a:rPr lang="ru-RU" sz="3000" dirty="0"/>
              <a:t>до работодателя писмено предизвестие. Срокът на предизвестието при прекратяване на безсрочен трудов договор е 30 дни</a:t>
            </a:r>
            <a:r>
              <a:rPr lang="ru-RU" sz="3000" dirty="0" smtClean="0"/>
              <a:t>, </a:t>
            </a:r>
            <a:r>
              <a:rPr lang="ru-RU" sz="3000" dirty="0"/>
              <a:t>но не повече от 3 месеца</a:t>
            </a:r>
            <a:r>
              <a:rPr lang="ru-RU" sz="3000" dirty="0" smtClean="0"/>
              <a:t>.</a:t>
            </a:r>
          </a:p>
          <a:p>
            <a:pPr marL="109728" indent="0">
              <a:spcBef>
                <a:spcPts val="100"/>
              </a:spcBef>
              <a:buNone/>
            </a:pPr>
            <a:r>
              <a:rPr lang="en-US" sz="2600" i="1" dirty="0" smtClean="0">
                <a:solidFill>
                  <a:schemeClr val="bg2">
                    <a:lumMod val="25000"/>
                  </a:schemeClr>
                </a:solidFill>
                <a:latin typeface="+mj-lt"/>
              </a:rPr>
              <a:t>	</a:t>
            </a:r>
            <a:r>
              <a:rPr lang="ru-RU" sz="2600" b="1" i="1" dirty="0" smtClean="0">
                <a:solidFill>
                  <a:srgbClr val="0070C0"/>
                </a:solidFill>
                <a:latin typeface="+mj-lt"/>
              </a:rPr>
              <a:t>С </a:t>
            </a:r>
            <a:r>
              <a:rPr lang="ru-RU" sz="2600" b="1" i="1" dirty="0">
                <a:solidFill>
                  <a:srgbClr val="0070C0"/>
                </a:solidFill>
                <a:latin typeface="+mj-lt"/>
              </a:rPr>
              <a:t>настоящото и на основание чл.326 от Кодекса на Труда Ви предизвестявам, че след изтичане на уговорения/законовия срок </a:t>
            </a:r>
            <a:r>
              <a:rPr lang="ru-RU" sz="2600" b="1" i="1" dirty="0" smtClean="0">
                <a:solidFill>
                  <a:srgbClr val="0070C0"/>
                </a:solidFill>
                <a:latin typeface="+mj-lt"/>
              </a:rPr>
              <a:t>от...</a:t>
            </a:r>
            <a:r>
              <a:rPr lang="ru-RU" sz="2600" b="1" i="1" dirty="0">
                <a:solidFill>
                  <a:srgbClr val="0070C0"/>
                </a:solidFill>
                <a:latin typeface="+mj-lt"/>
              </a:rPr>
              <a:t>  дни, прекратявам трудовото си правоотношение с Вас.</a:t>
            </a:r>
          </a:p>
          <a:p>
            <a:pPr marL="109728" indent="0">
              <a:spcBef>
                <a:spcPts val="100"/>
              </a:spcBef>
              <a:buNone/>
            </a:pPr>
            <a:r>
              <a:rPr lang="en-US" sz="2600" b="1" i="1" dirty="0" smtClean="0">
                <a:solidFill>
                  <a:srgbClr val="0070C0"/>
                </a:solidFill>
                <a:latin typeface="+mj-lt"/>
              </a:rPr>
              <a:t>	</a:t>
            </a:r>
            <a:r>
              <a:rPr lang="ru-RU" sz="2600" b="1" i="1" dirty="0" smtClean="0">
                <a:solidFill>
                  <a:srgbClr val="0070C0"/>
                </a:solidFill>
                <a:latin typeface="+mj-lt"/>
              </a:rPr>
              <a:t>МОЛЯ</a:t>
            </a:r>
            <a:r>
              <a:rPr lang="ru-RU" sz="2600" b="1" i="1" dirty="0">
                <a:solidFill>
                  <a:srgbClr val="0070C0"/>
                </a:solidFill>
                <a:latin typeface="+mj-lt"/>
              </a:rPr>
              <a:t>, след изтичане на срока на предизвестието да оформите трудовата ми книжка и да ми я предадете.</a:t>
            </a:r>
          </a:p>
          <a:p>
            <a:pPr algn="just">
              <a:spcBef>
                <a:spcPts val="100"/>
              </a:spcBef>
            </a:pPr>
            <a:endParaRPr lang="ru-RU" dirty="0" smtClean="0"/>
          </a:p>
          <a:p>
            <a:pPr algn="just">
              <a:spcBef>
                <a:spcPts val="100"/>
              </a:spcBef>
            </a:pPr>
            <a:r>
              <a:rPr lang="ru-RU" sz="3000" dirty="0"/>
              <a:t>Работникът </a:t>
            </a:r>
            <a:r>
              <a:rPr lang="ru-RU" sz="3000" dirty="0" smtClean="0"/>
              <a:t>може </a:t>
            </a:r>
            <a:r>
              <a:rPr lang="ru-RU" sz="3000" dirty="0"/>
              <a:t>да отправи предизвестие и по време на ползването на отпуск, независимо от вида на </a:t>
            </a:r>
            <a:r>
              <a:rPr lang="ru-RU" sz="3000" dirty="0" smtClean="0"/>
              <a:t>отпуска. Срокът </a:t>
            </a:r>
            <a:r>
              <a:rPr lang="ru-RU" sz="3000" dirty="0"/>
              <a:t>на предизвестието започва да тече от следващия ден на получаването му</a:t>
            </a:r>
            <a:r>
              <a:rPr lang="ru-RU" sz="3000" dirty="0" smtClean="0"/>
              <a:t>.</a:t>
            </a:r>
            <a:endParaRPr lang="en-US" sz="3000" dirty="0" smtClean="0"/>
          </a:p>
          <a:p>
            <a:pPr algn="just">
              <a:spcBef>
                <a:spcPts val="100"/>
              </a:spcBef>
              <a:buNone/>
            </a:pPr>
            <a:endParaRPr lang="ru-RU" sz="3000" dirty="0" smtClean="0"/>
          </a:p>
          <a:p>
            <a:pPr algn="just">
              <a:spcBef>
                <a:spcPts val="100"/>
              </a:spcBef>
            </a:pPr>
            <a:r>
              <a:rPr lang="ru-RU" sz="3000" dirty="0" smtClean="0"/>
              <a:t> Както Работникът, който </a:t>
            </a:r>
            <a:r>
              <a:rPr lang="ru-RU" sz="3000" dirty="0"/>
              <a:t>има право да прекрати трудовото правоотношение с предизвестие, </a:t>
            </a:r>
            <a:r>
              <a:rPr lang="ru-RU" sz="3000" dirty="0" smtClean="0"/>
              <a:t>така и Работодателят, след като го е получил,  могат </a:t>
            </a:r>
            <a:r>
              <a:rPr lang="ru-RU" sz="3000" dirty="0"/>
              <a:t>да го </a:t>
            </a:r>
            <a:r>
              <a:rPr lang="ru-RU" sz="3000" dirty="0" smtClean="0"/>
              <a:t>прекратят </a:t>
            </a:r>
            <a:r>
              <a:rPr lang="ru-RU" sz="3000" dirty="0"/>
              <a:t>и преди да изтече срокът на предизвестието, при което </a:t>
            </a:r>
            <a:r>
              <a:rPr lang="ru-RU" sz="3000" dirty="0" smtClean="0"/>
              <a:t>страната, която не го е спазила дължи </a:t>
            </a:r>
            <a:r>
              <a:rPr lang="ru-RU" sz="3000" dirty="0"/>
              <a:t>на другата страна обезщетение в размер на брутното трудово възнаграждение на работника </a:t>
            </a:r>
            <a:r>
              <a:rPr lang="ru-RU" sz="3000" dirty="0" smtClean="0"/>
              <a:t>за </a:t>
            </a:r>
            <a:r>
              <a:rPr lang="ru-RU" sz="3000" dirty="0"/>
              <a:t>неспазения срок на предизвестието.</a:t>
            </a:r>
          </a:p>
          <a:p>
            <a:pPr algn="just"/>
            <a:endParaRPr lang="bg-BG" dirty="0"/>
          </a:p>
        </p:txBody>
      </p:sp>
      <p:sp>
        <p:nvSpPr>
          <p:cNvPr id="3" name="Title 2"/>
          <p:cNvSpPr>
            <a:spLocks noGrp="1"/>
          </p:cNvSpPr>
          <p:nvPr>
            <p:ph type="title"/>
          </p:nvPr>
        </p:nvSpPr>
        <p:spPr>
          <a:xfrm>
            <a:off x="457200" y="274638"/>
            <a:ext cx="8229600" cy="706090"/>
          </a:xfrm>
        </p:spPr>
        <p:txBody>
          <a:bodyPr>
            <a:normAutofit fontScale="90000"/>
          </a:bodyPr>
          <a:lstStyle/>
          <a:p>
            <a:pPr algn="ctr"/>
            <a:r>
              <a:rPr lang="ru-RU" sz="2400" dirty="0">
                <a:solidFill>
                  <a:schemeClr val="tx1"/>
                </a:solidFill>
              </a:rPr>
              <a:t>Прекратяване </a:t>
            </a:r>
            <a:r>
              <a:rPr lang="ru-RU" sz="2400" dirty="0" smtClean="0">
                <a:solidFill>
                  <a:schemeClr val="tx1"/>
                </a:solidFill>
              </a:rPr>
              <a:t>на трудово правоотношение </a:t>
            </a:r>
            <a:r>
              <a:rPr lang="ru-RU" sz="2400" dirty="0">
                <a:solidFill>
                  <a:schemeClr val="tx1"/>
                </a:solidFill>
              </a:rPr>
              <a:t>с </a:t>
            </a:r>
            <a:r>
              <a:rPr lang="ru-RU" sz="2400" dirty="0" smtClean="0">
                <a:solidFill>
                  <a:schemeClr val="tx1"/>
                </a:solidFill>
              </a:rPr>
              <a:t>предизвестие</a:t>
            </a:r>
            <a:endParaRPr lang="bg-BG" sz="2400" dirty="0">
              <a:solidFill>
                <a:schemeClr val="tx1"/>
              </a:solidFill>
            </a:endParaRPr>
          </a:p>
        </p:txBody>
      </p:sp>
    </p:spTree>
    <p:extLst>
      <p:ext uri="{BB962C8B-B14F-4D97-AF65-F5344CB8AC3E}">
        <p14:creationId xmlns:p14="http://schemas.microsoft.com/office/powerpoint/2010/main" val="3107010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08720"/>
            <a:ext cx="8229600" cy="5832648"/>
          </a:xfrm>
        </p:spPr>
        <p:txBody>
          <a:bodyPr>
            <a:noAutofit/>
          </a:bodyPr>
          <a:lstStyle/>
          <a:p>
            <a:r>
              <a:rPr lang="ru-RU" sz="1200" dirty="0" smtClean="0"/>
              <a:t>не </a:t>
            </a:r>
            <a:r>
              <a:rPr lang="ru-RU" sz="1200" dirty="0"/>
              <a:t>може да изпълнява възложената му работа поради заболяване и работодателят не му осигури друга подходяща работа съобразно предписанието на здравните органи;</a:t>
            </a:r>
          </a:p>
          <a:p>
            <a:r>
              <a:rPr lang="ru-RU" sz="1200" dirty="0" smtClean="0"/>
              <a:t>работодателят </a:t>
            </a:r>
            <a:r>
              <a:rPr lang="ru-RU" sz="1200" dirty="0"/>
              <a:t>забави изплащането на трудовото възнаграждение или на обезщетение по този кодекс или по общественото осигуряване;</a:t>
            </a:r>
          </a:p>
          <a:p>
            <a:r>
              <a:rPr lang="ru-RU" sz="1200" dirty="0" smtClean="0"/>
              <a:t>работодателят </a:t>
            </a:r>
            <a:r>
              <a:rPr lang="ru-RU" sz="1200" dirty="0"/>
              <a:t>промени мястото или характера на работата или уговореното трудово възнаграждение освен в случаите, когато има право да извърши такива промени, както и когато не изпълни други задължения, уговорени с трудовия договор или с колективния трудов договор, или установени с нормативен акт;</a:t>
            </a:r>
          </a:p>
          <a:p>
            <a:r>
              <a:rPr lang="ru-RU" sz="1200" dirty="0" smtClean="0">
                <a:solidFill>
                  <a:srgbClr val="FF0000"/>
                </a:solidFill>
              </a:rPr>
              <a:t>в </a:t>
            </a:r>
            <a:r>
              <a:rPr lang="ru-RU" sz="1200" dirty="0">
                <a:solidFill>
                  <a:srgbClr val="FF0000"/>
                </a:solidFill>
              </a:rPr>
              <a:t>резултат на извършена промяна по чл. 123, ал. 1 и чл. 123а, ал. 1 значително се влошат условията на труд при новия работодател</a:t>
            </a:r>
            <a:r>
              <a:rPr lang="ru-RU" sz="1200" dirty="0"/>
              <a:t>;</a:t>
            </a:r>
          </a:p>
          <a:p>
            <a:r>
              <a:rPr lang="ru-RU" sz="1200" dirty="0" smtClean="0"/>
              <a:t>преминава </a:t>
            </a:r>
            <a:r>
              <a:rPr lang="ru-RU" sz="1200" dirty="0"/>
              <a:t>на платена изборна работа или постъпва на научна работа въз основа на конкурс;</a:t>
            </a:r>
          </a:p>
          <a:p>
            <a:r>
              <a:rPr lang="ru-RU" sz="1200" dirty="0" smtClean="0"/>
              <a:t>продължава </a:t>
            </a:r>
            <a:r>
              <a:rPr lang="ru-RU" sz="1200" dirty="0"/>
              <a:t>образованието си в учебно заведение на редовно обучение или постъпва на редовна докторантура;</a:t>
            </a:r>
          </a:p>
          <a:p>
            <a:r>
              <a:rPr lang="ru-RU" sz="1200" dirty="0" smtClean="0"/>
              <a:t>работи </a:t>
            </a:r>
            <a:r>
              <a:rPr lang="ru-RU" sz="1200" dirty="0"/>
              <a:t>на срочен трудов договор по чл. 68, ал. 1, т. 1 или т. 3 и премине на друга работа за неопределено време;</a:t>
            </a:r>
          </a:p>
          <a:p>
            <a:r>
              <a:rPr lang="ru-RU" sz="1200" dirty="0" smtClean="0"/>
              <a:t>работи </a:t>
            </a:r>
            <a:r>
              <a:rPr lang="ru-RU" sz="1200" dirty="0"/>
              <a:t>по трудов договор с предприятие, което осигурява временна работа, и сключи трудов договор с друг работодател, който не е предприятие, което осигурява временна работа.</a:t>
            </a:r>
          </a:p>
          <a:p>
            <a:r>
              <a:rPr lang="ru-RU" sz="1200" dirty="0" smtClean="0"/>
              <a:t> </a:t>
            </a:r>
            <a:r>
              <a:rPr lang="ru-RU" sz="1200" dirty="0"/>
              <a:t>е възстановен на работа по съответния ред поради признаване на уволнението за незаконно, за да заеме работата, на която е възстановен;</a:t>
            </a:r>
          </a:p>
          <a:p>
            <a:r>
              <a:rPr lang="ru-RU" sz="1200" dirty="0" smtClean="0"/>
              <a:t>постъпва </a:t>
            </a:r>
            <a:r>
              <a:rPr lang="ru-RU" sz="1200" dirty="0"/>
              <a:t>на държавна служба;</a:t>
            </a:r>
          </a:p>
          <a:p>
            <a:r>
              <a:rPr lang="ru-RU" sz="1200" dirty="0" smtClean="0">
                <a:solidFill>
                  <a:srgbClr val="FF0000"/>
                </a:solidFill>
              </a:rPr>
              <a:t>работодателят </a:t>
            </a:r>
            <a:r>
              <a:rPr lang="ru-RU" sz="1200" dirty="0">
                <a:solidFill>
                  <a:srgbClr val="FF0000"/>
                </a:solidFill>
              </a:rPr>
              <a:t>преустанови дейността си</a:t>
            </a:r>
            <a:r>
              <a:rPr lang="ru-RU" sz="1200" dirty="0"/>
              <a:t>;</a:t>
            </a:r>
          </a:p>
          <a:p>
            <a:r>
              <a:rPr lang="ru-RU" sz="1200" dirty="0" smtClean="0"/>
              <a:t>работодателят </a:t>
            </a:r>
            <a:r>
              <a:rPr lang="ru-RU" sz="1200" dirty="0"/>
              <a:t>е предоставил неплатен отпуск на работника или служителя без негово съгласие;</a:t>
            </a:r>
          </a:p>
          <a:p>
            <a:r>
              <a:rPr lang="ru-RU" sz="1200" dirty="0" smtClean="0"/>
              <a:t>е </a:t>
            </a:r>
            <a:r>
              <a:rPr lang="ru-RU" sz="1200" dirty="0"/>
              <a:t>придобил право на пенсия за осигурителен стаж и възраст.</a:t>
            </a:r>
          </a:p>
          <a:p>
            <a:r>
              <a:rPr lang="ru-RU" sz="1200" dirty="0" smtClean="0"/>
              <a:t>В случаите, </a:t>
            </a:r>
            <a:r>
              <a:rPr lang="ru-RU" sz="1200" dirty="0"/>
              <a:t>когато работникът </a:t>
            </a:r>
            <a:r>
              <a:rPr lang="ru-RU" sz="1200" dirty="0" smtClean="0"/>
              <a:t>не </a:t>
            </a:r>
            <a:r>
              <a:rPr lang="ru-RU" sz="1200" dirty="0"/>
              <a:t>може да подаде писменото си заявление за прекратяване на трудовия договор, поради това че работодателят, лицето, което го представлява, или лицето, определено да получава </a:t>
            </a:r>
            <a:r>
              <a:rPr lang="ru-RU" sz="1200" b="1" dirty="0"/>
              <a:t>кореспонденцията</a:t>
            </a:r>
            <a:r>
              <a:rPr lang="ru-RU" sz="1200" dirty="0"/>
              <a:t> на работодателя, не могат да бъдат намерени на адреса на </a:t>
            </a:r>
            <a:r>
              <a:rPr lang="ru-RU" sz="1200" b="1" dirty="0"/>
              <a:t>управление</a:t>
            </a:r>
            <a:r>
              <a:rPr lang="ru-RU" sz="1200" dirty="0"/>
              <a:t>, посочен в трудовия договор, заявлението може да се подаде в </a:t>
            </a:r>
            <a:r>
              <a:rPr lang="ru-RU" sz="1200" b="1" dirty="0"/>
              <a:t>инспекцията </a:t>
            </a:r>
            <a:r>
              <a:rPr lang="ru-RU" sz="1200" dirty="0" smtClean="0"/>
              <a:t>по труда </a:t>
            </a:r>
            <a:r>
              <a:rPr lang="ru-RU" sz="1200" dirty="0"/>
              <a:t>по седалището или адреса на управление на </a:t>
            </a:r>
            <a:r>
              <a:rPr lang="ru-RU" sz="1200" dirty="0" smtClean="0"/>
              <a:t>работодателя</a:t>
            </a:r>
            <a:endParaRPr lang="bg-BG" sz="1200" dirty="0"/>
          </a:p>
        </p:txBody>
      </p:sp>
      <p:sp>
        <p:nvSpPr>
          <p:cNvPr id="3" name="Title 2"/>
          <p:cNvSpPr>
            <a:spLocks noGrp="1"/>
          </p:cNvSpPr>
          <p:nvPr>
            <p:ph type="title"/>
          </p:nvPr>
        </p:nvSpPr>
        <p:spPr>
          <a:xfrm>
            <a:off x="457200" y="274638"/>
            <a:ext cx="8229600" cy="562074"/>
          </a:xfrm>
        </p:spPr>
        <p:txBody>
          <a:bodyPr>
            <a:normAutofit/>
          </a:bodyPr>
          <a:lstStyle/>
          <a:p>
            <a:pPr algn="ctr"/>
            <a:r>
              <a:rPr lang="ru-RU" sz="2400" dirty="0">
                <a:solidFill>
                  <a:schemeClr val="tx1"/>
                </a:solidFill>
              </a:rPr>
              <a:t>Прекратяване от работника </a:t>
            </a:r>
            <a:r>
              <a:rPr lang="ru-RU" sz="2400" dirty="0" smtClean="0">
                <a:solidFill>
                  <a:schemeClr val="tx1"/>
                </a:solidFill>
              </a:rPr>
              <a:t>без </a:t>
            </a:r>
            <a:r>
              <a:rPr lang="ru-RU" sz="2400" dirty="0">
                <a:solidFill>
                  <a:schemeClr val="tx1"/>
                </a:solidFill>
              </a:rPr>
              <a:t>предизвестие</a:t>
            </a:r>
            <a:endParaRPr lang="bg-BG" sz="2400" dirty="0">
              <a:solidFill>
                <a:schemeClr val="tx1"/>
              </a:solidFill>
            </a:endParaRPr>
          </a:p>
        </p:txBody>
      </p:sp>
    </p:spTree>
    <p:extLst>
      <p:ext uri="{BB962C8B-B14F-4D97-AF65-F5344CB8AC3E}">
        <p14:creationId xmlns:p14="http://schemas.microsoft.com/office/powerpoint/2010/main" val="1637560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4744"/>
            <a:ext cx="8229600" cy="5112568"/>
          </a:xfrm>
        </p:spPr>
        <p:txBody>
          <a:bodyPr>
            <a:noAutofit/>
          </a:bodyPr>
          <a:lstStyle/>
          <a:p>
            <a:pPr>
              <a:spcBef>
                <a:spcPts val="300"/>
              </a:spcBef>
            </a:pPr>
            <a:r>
              <a:rPr lang="ru-RU" sz="1800" dirty="0" smtClean="0"/>
              <a:t>закриване </a:t>
            </a:r>
            <a:r>
              <a:rPr lang="ru-RU" sz="1800" dirty="0"/>
              <a:t>на предприятието;</a:t>
            </a:r>
          </a:p>
          <a:p>
            <a:pPr>
              <a:spcBef>
                <a:spcPts val="300"/>
              </a:spcBef>
            </a:pPr>
            <a:r>
              <a:rPr lang="ru-RU" sz="1800" dirty="0" smtClean="0"/>
              <a:t>закриване </a:t>
            </a:r>
            <a:r>
              <a:rPr lang="ru-RU" sz="1800" dirty="0"/>
              <a:t>на част от </a:t>
            </a:r>
            <a:r>
              <a:rPr lang="ru-RU" sz="1800" dirty="0" smtClean="0"/>
              <a:t>предприятието/съкращаване нащата</a:t>
            </a:r>
            <a:r>
              <a:rPr lang="ru-RU" sz="1800" dirty="0"/>
              <a:t>;</a:t>
            </a:r>
          </a:p>
          <a:p>
            <a:pPr>
              <a:spcBef>
                <a:spcPts val="300"/>
              </a:spcBef>
            </a:pPr>
            <a:r>
              <a:rPr lang="ru-RU" sz="1800" dirty="0" smtClean="0"/>
              <a:t>намаляване </a:t>
            </a:r>
            <a:r>
              <a:rPr lang="ru-RU" sz="1800" dirty="0"/>
              <a:t>на обема на работата;</a:t>
            </a:r>
          </a:p>
          <a:p>
            <a:pPr>
              <a:spcBef>
                <a:spcPts val="300"/>
              </a:spcBef>
            </a:pPr>
            <a:r>
              <a:rPr lang="ru-RU" sz="1800" dirty="0" smtClean="0"/>
              <a:t>спиране </a:t>
            </a:r>
            <a:r>
              <a:rPr lang="ru-RU" sz="1800" dirty="0"/>
              <a:t>на работа за повече от 15 работни дни;</a:t>
            </a:r>
          </a:p>
          <a:p>
            <a:pPr>
              <a:spcBef>
                <a:spcPts val="300"/>
              </a:spcBef>
            </a:pPr>
            <a:r>
              <a:rPr lang="ru-RU" sz="1800" dirty="0" smtClean="0"/>
              <a:t>липса </a:t>
            </a:r>
            <a:r>
              <a:rPr lang="ru-RU" sz="1800" dirty="0"/>
              <a:t>на качества на работника </a:t>
            </a:r>
            <a:r>
              <a:rPr lang="ru-RU" sz="1800" dirty="0" smtClean="0"/>
              <a:t>за </a:t>
            </a:r>
            <a:r>
              <a:rPr lang="ru-RU" sz="1800" dirty="0"/>
              <a:t>ефективно изпълнение на работата;</a:t>
            </a:r>
          </a:p>
          <a:p>
            <a:pPr>
              <a:spcBef>
                <a:spcPts val="300"/>
              </a:spcBef>
            </a:pPr>
            <a:r>
              <a:rPr lang="ru-RU" sz="1800" dirty="0" smtClean="0"/>
              <a:t>когато </a:t>
            </a:r>
            <a:r>
              <a:rPr lang="ru-RU" sz="1800" dirty="0"/>
              <a:t>работникът </a:t>
            </a:r>
            <a:r>
              <a:rPr lang="ru-RU" sz="1800" dirty="0" smtClean="0"/>
              <a:t>не </a:t>
            </a:r>
            <a:r>
              <a:rPr lang="ru-RU" sz="1800" dirty="0"/>
              <a:t>притежава необходимото образование или професионална квалификация за изпълняваната работа;</a:t>
            </a:r>
          </a:p>
          <a:p>
            <a:pPr>
              <a:spcBef>
                <a:spcPts val="300"/>
              </a:spcBef>
            </a:pPr>
            <a:r>
              <a:rPr lang="ru-RU" sz="1800" dirty="0" smtClean="0"/>
              <a:t>отказ </a:t>
            </a:r>
            <a:r>
              <a:rPr lang="ru-RU" sz="1800" dirty="0"/>
              <a:t>на работника </a:t>
            </a:r>
            <a:r>
              <a:rPr lang="ru-RU" sz="1800" dirty="0" smtClean="0"/>
              <a:t>да </a:t>
            </a:r>
            <a:r>
              <a:rPr lang="ru-RU" sz="1800" dirty="0"/>
              <a:t>последва предприятието или неговото поделение, в което работи, когато то се премества в друго населено място или местност;</a:t>
            </a:r>
          </a:p>
          <a:p>
            <a:pPr>
              <a:spcBef>
                <a:spcPts val="300"/>
              </a:spcBef>
            </a:pPr>
            <a:r>
              <a:rPr lang="ru-RU" sz="1800" dirty="0" smtClean="0"/>
              <a:t>когато </a:t>
            </a:r>
            <a:r>
              <a:rPr lang="ru-RU" sz="1800" dirty="0"/>
              <a:t>заеманата от работника </a:t>
            </a:r>
            <a:r>
              <a:rPr lang="ru-RU" sz="1800" dirty="0" smtClean="0"/>
              <a:t>длъжност </a:t>
            </a:r>
            <a:r>
              <a:rPr lang="ru-RU" sz="1800" dirty="0"/>
              <a:t>трябва да бъде освободена за възстановяване на незаконно уволнен </a:t>
            </a:r>
            <a:r>
              <a:rPr lang="ru-RU" sz="1800" dirty="0" smtClean="0"/>
              <a:t>работник, </a:t>
            </a:r>
            <a:r>
              <a:rPr lang="ru-RU" sz="1800" dirty="0"/>
              <a:t>заемал преди това същата длъжност;</a:t>
            </a:r>
          </a:p>
          <a:p>
            <a:pPr>
              <a:spcBef>
                <a:spcPts val="300"/>
              </a:spcBef>
            </a:pPr>
            <a:r>
              <a:rPr lang="ru-RU" sz="1800" dirty="0" smtClean="0"/>
              <a:t>придобиване </a:t>
            </a:r>
            <a:r>
              <a:rPr lang="ru-RU" sz="1800" dirty="0"/>
              <a:t>право на пенсия за осигурителен стаж и </a:t>
            </a:r>
            <a:r>
              <a:rPr lang="ru-RU" sz="1800" dirty="0" smtClean="0"/>
              <a:t>възраст;</a:t>
            </a:r>
            <a:endParaRPr lang="ru-RU" sz="1800" dirty="0"/>
          </a:p>
          <a:p>
            <a:pPr>
              <a:spcBef>
                <a:spcPts val="300"/>
              </a:spcBef>
            </a:pPr>
            <a:r>
              <a:rPr lang="ru-RU" sz="1800" dirty="0" smtClean="0"/>
              <a:t> промяна </a:t>
            </a:r>
            <a:r>
              <a:rPr lang="ru-RU" sz="1800" dirty="0"/>
              <a:t>на изискванията за изпълнение на </a:t>
            </a:r>
            <a:r>
              <a:rPr lang="ru-RU" sz="1800" dirty="0" smtClean="0"/>
              <a:t>длъжността;</a:t>
            </a:r>
            <a:endParaRPr lang="ru-RU" sz="1800" dirty="0"/>
          </a:p>
          <a:p>
            <a:pPr>
              <a:spcBef>
                <a:spcPts val="300"/>
              </a:spcBef>
            </a:pPr>
            <a:r>
              <a:rPr lang="ru-RU" sz="1800" dirty="0" smtClean="0"/>
              <a:t>обективна </a:t>
            </a:r>
            <a:r>
              <a:rPr lang="ru-RU" sz="1800" dirty="0"/>
              <a:t>невъзможност за изпълнение на трудовия договор.</a:t>
            </a:r>
            <a:endParaRPr lang="bg-BG" sz="1800" dirty="0"/>
          </a:p>
        </p:txBody>
      </p:sp>
      <p:sp>
        <p:nvSpPr>
          <p:cNvPr id="3" name="Title 2"/>
          <p:cNvSpPr>
            <a:spLocks noGrp="1"/>
          </p:cNvSpPr>
          <p:nvPr>
            <p:ph type="title"/>
          </p:nvPr>
        </p:nvSpPr>
        <p:spPr>
          <a:xfrm>
            <a:off x="457200" y="188640"/>
            <a:ext cx="8229600" cy="864096"/>
          </a:xfrm>
        </p:spPr>
        <p:txBody>
          <a:bodyPr>
            <a:normAutofit/>
          </a:bodyPr>
          <a:lstStyle/>
          <a:p>
            <a:pPr algn="ctr"/>
            <a:r>
              <a:rPr lang="ru-RU" sz="2400" dirty="0">
                <a:solidFill>
                  <a:schemeClr val="tx1"/>
                </a:solidFill>
              </a:rPr>
              <a:t>Прекратяване на трудовия договор от работодателя с предизвестие</a:t>
            </a:r>
            <a:endParaRPr lang="bg-BG" sz="2400" dirty="0">
              <a:solidFill>
                <a:schemeClr val="tx1"/>
              </a:solidFill>
            </a:endParaRPr>
          </a:p>
        </p:txBody>
      </p:sp>
    </p:spTree>
    <p:extLst>
      <p:ext uri="{BB962C8B-B14F-4D97-AF65-F5344CB8AC3E}">
        <p14:creationId xmlns:p14="http://schemas.microsoft.com/office/powerpoint/2010/main" val="3516617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3"/>
            <a:ext cx="8229600" cy="4968553"/>
          </a:xfrm>
        </p:spPr>
        <p:txBody>
          <a:bodyPr>
            <a:normAutofit fontScale="92500"/>
          </a:bodyPr>
          <a:lstStyle/>
          <a:p>
            <a:pPr marL="109728" indent="0">
              <a:buNone/>
            </a:pPr>
            <a:r>
              <a:rPr lang="ru-RU" sz="1900" dirty="0"/>
              <a:t>Договорът за възлагане на </a:t>
            </a:r>
            <a:r>
              <a:rPr lang="ru-RU" sz="1900" dirty="0" smtClean="0"/>
              <a:t>управлението (мениджърски </a:t>
            </a:r>
            <a:r>
              <a:rPr lang="ru-RU" sz="1900" dirty="0"/>
              <a:t>договор или договор за управление и </a:t>
            </a:r>
            <a:r>
              <a:rPr lang="ru-RU" sz="1900" dirty="0" smtClean="0"/>
              <a:t>контрол    ДУК</a:t>
            </a:r>
            <a:r>
              <a:rPr lang="ru-RU" sz="1900" dirty="0"/>
              <a:t>) </a:t>
            </a:r>
            <a:r>
              <a:rPr lang="ru-RU" sz="1900" dirty="0" smtClean="0"/>
              <a:t>е </a:t>
            </a:r>
            <a:r>
              <a:rPr lang="ru-RU" sz="1900" dirty="0"/>
              <a:t>вид граждански договор, </a:t>
            </a:r>
            <a:r>
              <a:rPr lang="ru-RU" sz="1900" dirty="0" smtClean="0"/>
              <a:t>като последиците </a:t>
            </a:r>
            <a:r>
              <a:rPr lang="ru-RU" sz="1900" dirty="0"/>
              <a:t>му се приравняват на тези от трудово </a:t>
            </a:r>
            <a:r>
              <a:rPr lang="ru-RU" sz="1900" dirty="0" smtClean="0"/>
              <a:t>правоотношение за </a:t>
            </a:r>
            <a:r>
              <a:rPr lang="ru-RU" sz="1900" dirty="0"/>
              <a:t>целите на социалното осигуряване. </a:t>
            </a:r>
            <a:endParaRPr lang="ru-RU" sz="1900" dirty="0" smtClean="0"/>
          </a:p>
          <a:p>
            <a:pPr marL="109728" indent="0">
              <a:buNone/>
            </a:pPr>
            <a:endParaRPr lang="ru-RU" sz="1900" dirty="0" smtClean="0"/>
          </a:p>
          <a:p>
            <a:pPr marL="109728" indent="0" algn="just">
              <a:buNone/>
            </a:pPr>
            <a:r>
              <a:rPr lang="ru-RU" sz="1900" i="1" dirty="0" smtClean="0">
                <a:solidFill>
                  <a:srgbClr val="0070C0"/>
                </a:solidFill>
              </a:rPr>
              <a:t>В </a:t>
            </a:r>
            <a:r>
              <a:rPr lang="ru-RU" sz="1900" i="1" dirty="0">
                <a:solidFill>
                  <a:srgbClr val="0070C0"/>
                </a:solidFill>
              </a:rPr>
              <a:t>Решение № 306 от 25.06.2012 г. на ВКС по </a:t>
            </a:r>
            <a:r>
              <a:rPr lang="ru-RU" sz="1900" i="1" dirty="0" smtClean="0">
                <a:solidFill>
                  <a:srgbClr val="0070C0"/>
                </a:solidFill>
              </a:rPr>
              <a:t>гр. </a:t>
            </a:r>
            <a:r>
              <a:rPr lang="ru-RU" sz="1900" i="1" dirty="0">
                <a:solidFill>
                  <a:srgbClr val="0070C0"/>
                </a:solidFill>
              </a:rPr>
              <a:t>д</a:t>
            </a:r>
            <a:r>
              <a:rPr lang="ru-RU" sz="1900" i="1" dirty="0" smtClean="0">
                <a:solidFill>
                  <a:srgbClr val="0070C0"/>
                </a:solidFill>
              </a:rPr>
              <a:t>.№1387/2011 </a:t>
            </a:r>
            <a:r>
              <a:rPr lang="ru-RU" sz="1900" i="1" dirty="0">
                <a:solidFill>
                  <a:srgbClr val="0070C0"/>
                </a:solidFill>
              </a:rPr>
              <a:t>г., IV г. о. се посочва, че </a:t>
            </a:r>
            <a:r>
              <a:rPr lang="ru-RU" sz="1900" i="1" dirty="0" smtClean="0">
                <a:solidFill>
                  <a:srgbClr val="0070C0"/>
                </a:solidFill>
              </a:rPr>
              <a:t>„правоотношението</a:t>
            </a:r>
            <a:r>
              <a:rPr lang="ru-RU" sz="1900" i="1" dirty="0">
                <a:solidFill>
                  <a:srgbClr val="0070C0"/>
                </a:solidFill>
              </a:rPr>
              <a:t>, </a:t>
            </a:r>
            <a:r>
              <a:rPr lang="ru-RU" sz="1900" i="1" dirty="0" smtClean="0">
                <a:solidFill>
                  <a:srgbClr val="0070C0"/>
                </a:solidFill>
              </a:rPr>
              <a:t>което се </a:t>
            </a:r>
            <a:r>
              <a:rPr lang="ru-RU" sz="1900" i="1" dirty="0">
                <a:solidFill>
                  <a:srgbClr val="0070C0"/>
                </a:solidFill>
              </a:rPr>
              <a:t>създава между управителя и управляваното от него ООД, </a:t>
            </a:r>
            <a:r>
              <a:rPr lang="ru-RU" sz="1900" i="1" dirty="0" smtClean="0">
                <a:solidFill>
                  <a:srgbClr val="0070C0"/>
                </a:solidFill>
              </a:rPr>
              <a:t>възниква от </a:t>
            </a:r>
            <a:r>
              <a:rPr lang="ru-RU" sz="1900" i="1" dirty="0">
                <a:solidFill>
                  <a:srgbClr val="0070C0"/>
                </a:solidFill>
              </a:rPr>
              <a:t>избора на управителя; </a:t>
            </a:r>
            <a:endParaRPr lang="ru-RU" sz="1900" i="1" dirty="0" smtClean="0">
              <a:solidFill>
                <a:srgbClr val="0070C0"/>
              </a:solidFill>
            </a:endParaRPr>
          </a:p>
          <a:p>
            <a:pPr marL="109728" indent="0" algn="just">
              <a:buNone/>
            </a:pPr>
            <a:endParaRPr lang="ru-RU" sz="1900" i="1" dirty="0" smtClean="0">
              <a:solidFill>
                <a:srgbClr val="0070C0"/>
              </a:solidFill>
            </a:endParaRPr>
          </a:p>
          <a:p>
            <a:pPr marL="109728" indent="0" algn="just">
              <a:buNone/>
            </a:pPr>
            <a:r>
              <a:rPr lang="ru-RU" sz="1900" i="1" dirty="0" smtClean="0"/>
              <a:t>	Това </a:t>
            </a:r>
            <a:r>
              <a:rPr lang="ru-RU" sz="1900" i="1" dirty="0"/>
              <a:t>правоотношение не е </a:t>
            </a:r>
            <a:r>
              <a:rPr lang="ru-RU" sz="1900" i="1" dirty="0" smtClean="0"/>
              <a:t>трудово,има </a:t>
            </a:r>
            <a:r>
              <a:rPr lang="ru-RU" sz="1900" i="1" dirty="0"/>
              <a:t>мандатен характер и се регламентира от нормите на </a:t>
            </a:r>
            <a:r>
              <a:rPr lang="ru-RU" sz="1900" i="1" dirty="0" smtClean="0"/>
              <a:t>гражданското и </a:t>
            </a:r>
            <a:r>
              <a:rPr lang="ru-RU" sz="1900" i="1" dirty="0"/>
              <a:t>търговското право. Отношенията между </a:t>
            </a:r>
            <a:r>
              <a:rPr lang="ru-RU" sz="1900" i="1" dirty="0" smtClean="0"/>
              <a:t>управителя и </a:t>
            </a:r>
            <a:r>
              <a:rPr lang="ru-RU" sz="1900" i="1" dirty="0"/>
              <a:t>дружеството се уреждат с договор за възлагане на управлението</a:t>
            </a:r>
            <a:r>
              <a:rPr lang="ru-RU" sz="1900" i="1" dirty="0" smtClean="0"/>
              <a:t>, който </a:t>
            </a:r>
            <a:r>
              <a:rPr lang="ru-RU" sz="1900" i="1" dirty="0"/>
              <a:t>съгласно чл. 141, ал. 7 ТЗ следва да е писмен. </a:t>
            </a:r>
            <a:endParaRPr lang="ru-RU" sz="1900" i="1" dirty="0" smtClean="0"/>
          </a:p>
          <a:p>
            <a:pPr marL="109728" indent="0" algn="just">
              <a:buNone/>
            </a:pPr>
            <a:endParaRPr lang="ru-RU" dirty="0" smtClean="0"/>
          </a:p>
          <a:p>
            <a:pPr marL="109728" indent="0" algn="just">
              <a:buNone/>
            </a:pPr>
            <a:endParaRPr lang="bg-BG" dirty="0"/>
          </a:p>
        </p:txBody>
      </p:sp>
      <p:sp>
        <p:nvSpPr>
          <p:cNvPr id="3" name="Title 2"/>
          <p:cNvSpPr>
            <a:spLocks noGrp="1"/>
          </p:cNvSpPr>
          <p:nvPr>
            <p:ph type="title"/>
          </p:nvPr>
        </p:nvSpPr>
        <p:spPr>
          <a:xfrm>
            <a:off x="457200" y="274638"/>
            <a:ext cx="8229600" cy="634082"/>
          </a:xfrm>
        </p:spPr>
        <p:txBody>
          <a:bodyPr>
            <a:normAutofit/>
          </a:bodyPr>
          <a:lstStyle/>
          <a:p>
            <a:pPr algn="ctr"/>
            <a:r>
              <a:rPr lang="bg-BG" sz="2800" dirty="0" smtClean="0">
                <a:solidFill>
                  <a:schemeClr val="tx1"/>
                </a:solidFill>
              </a:rPr>
              <a:t>Договор за управление</a:t>
            </a:r>
            <a:endParaRPr lang="bg-BG" sz="2800" dirty="0">
              <a:solidFill>
                <a:schemeClr val="tx1"/>
              </a:solidFill>
            </a:endParaRPr>
          </a:p>
        </p:txBody>
      </p:sp>
    </p:spTree>
    <p:extLst>
      <p:ext uri="{BB962C8B-B14F-4D97-AF65-F5344CB8AC3E}">
        <p14:creationId xmlns:p14="http://schemas.microsoft.com/office/powerpoint/2010/main" val="2781890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normAutofit/>
          </a:bodyPr>
          <a:lstStyle/>
          <a:p>
            <a:pPr algn="just"/>
            <a:r>
              <a:rPr lang="bg-BG" sz="2100" dirty="0" smtClean="0"/>
              <a:t>ДУК е приравнен на ТД за целите на осигурителното и данъчното законодателство.</a:t>
            </a:r>
          </a:p>
          <a:p>
            <a:pPr algn="just"/>
            <a:r>
              <a:rPr lang="bg-BG" sz="2100" dirty="0" smtClean="0"/>
              <a:t>ДУК </a:t>
            </a:r>
            <a:r>
              <a:rPr lang="bg-BG" sz="2100" dirty="0" smtClean="0">
                <a:solidFill>
                  <a:srgbClr val="FF0000"/>
                </a:solidFill>
              </a:rPr>
              <a:t>не е приравнен </a:t>
            </a:r>
            <a:r>
              <a:rPr lang="bg-BG" sz="2100" dirty="0" smtClean="0"/>
              <a:t>на ТД за целите на Кодекса на труда. Поради това за ДУК не се попълва трудова книжка и времето не се счита за трудов стаж.</a:t>
            </a:r>
          </a:p>
          <a:p>
            <a:pPr marL="109728" indent="0" algn="just">
              <a:buNone/>
            </a:pPr>
            <a:endParaRPr lang="bg-BG" sz="2100" dirty="0" smtClean="0"/>
          </a:p>
          <a:p>
            <a:pPr algn="just"/>
            <a:r>
              <a:rPr lang="bg-BG" sz="2100" dirty="0" smtClean="0"/>
              <a:t>Изискването за трудов стаж по специалността фармация в този случай се постига по следния начин:</a:t>
            </a:r>
          </a:p>
          <a:p>
            <a:pPr algn="just"/>
            <a:r>
              <a:rPr lang="ru-RU" sz="2100" dirty="0"/>
              <a:t>Писмо на НАП № 94-00-219 от 01.08.2013 г</a:t>
            </a:r>
            <a:r>
              <a:rPr lang="ru-RU" sz="2100" dirty="0" smtClean="0"/>
              <a:t>.</a:t>
            </a:r>
            <a:endParaRPr lang="ru-RU" sz="2100" dirty="0"/>
          </a:p>
          <a:p>
            <a:pPr marL="109728" indent="0" algn="just">
              <a:buNone/>
            </a:pPr>
            <a:r>
              <a:rPr lang="ru-RU" sz="2100" dirty="0" smtClean="0"/>
              <a:t>          Относно</a:t>
            </a:r>
            <a:r>
              <a:rPr lang="ru-RU" sz="2100" dirty="0"/>
              <a:t>: полагане на личен труд от </a:t>
            </a:r>
            <a:r>
              <a:rPr lang="ru-RU" sz="2100" dirty="0" smtClean="0"/>
              <a:t>съдружник/ЕСК/управител </a:t>
            </a:r>
            <a:r>
              <a:rPr lang="ru-RU" sz="2100" dirty="0"/>
              <a:t>в дружество с ограничена отговорност, във връзка с предмета на дейност на същото.</a:t>
            </a:r>
          </a:p>
          <a:p>
            <a:endParaRPr lang="bg-BG" dirty="0"/>
          </a:p>
        </p:txBody>
      </p:sp>
    </p:spTree>
    <p:extLst>
      <p:ext uri="{BB962C8B-B14F-4D97-AF65-F5344CB8AC3E}">
        <p14:creationId xmlns:p14="http://schemas.microsoft.com/office/powerpoint/2010/main" val="1917146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5"/>
            <a:ext cx="8229600" cy="4536504"/>
          </a:xfrm>
        </p:spPr>
        <p:txBody>
          <a:bodyPr>
            <a:normAutofit/>
          </a:bodyPr>
          <a:lstStyle/>
          <a:p>
            <a:pPr algn="just"/>
            <a:r>
              <a:rPr lang="ru-RU" sz="2000" dirty="0" smtClean="0"/>
              <a:t>За </a:t>
            </a:r>
            <a:r>
              <a:rPr lang="ru-RU" sz="2000" dirty="0"/>
              <a:t>целите на данъчното облагане по реда на ЗДДФЛ, доходът от полаган личен труд от съдружник в дружеството се третира като доход от трудово правоотношение, независимо от вида на сключения договор (възникнало правоотношение), като съгласно действащото законодателство не са предвидени ограничения относно размера на изплащания доход</a:t>
            </a:r>
            <a:r>
              <a:rPr lang="ru-RU" sz="2000" dirty="0" smtClean="0"/>
              <a:t>.</a:t>
            </a:r>
          </a:p>
          <a:p>
            <a:pPr algn="just"/>
            <a:endParaRPr lang="ru-RU" sz="2000" dirty="0" smtClean="0"/>
          </a:p>
          <a:p>
            <a:pPr algn="just"/>
            <a:r>
              <a:rPr lang="ru-RU" sz="2000" dirty="0" smtClean="0"/>
              <a:t>Трудов стаж по специалността фармация се зачита, в случаите когато фармацевтът се осигурява на МОД за длъжността съответно:</a:t>
            </a:r>
          </a:p>
          <a:p>
            <a:pPr algn="just"/>
            <a:endParaRPr lang="bg-BG"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4365104"/>
            <a:ext cx="7279651"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44749628"/>
              </p:ext>
            </p:extLst>
          </p:nvPr>
        </p:nvGraphicFramePr>
        <p:xfrm>
          <a:off x="179512" y="13580"/>
          <a:ext cx="8568952" cy="6511764"/>
        </p:xfrm>
        <a:graphic>
          <a:graphicData uri="http://schemas.openxmlformats.org/drawingml/2006/table">
            <a:tbl>
              <a:tblPr firstRow="1" firstCol="1" bandRow="1">
                <a:tableStyleId>{5C22544A-7EE6-4342-B048-85BDC9FD1C3A}</a:tableStyleId>
              </a:tblPr>
              <a:tblGrid>
                <a:gridCol w="1224136"/>
                <a:gridCol w="7344816"/>
              </a:tblGrid>
              <a:tr h="337056">
                <a:tc>
                  <a:txBody>
                    <a:bodyPr/>
                    <a:lstStyle/>
                    <a:p>
                      <a:pPr>
                        <a:spcAft>
                          <a:spcPts val="0"/>
                        </a:spcAft>
                      </a:pPr>
                      <a:r>
                        <a:rPr lang="bg-BG" sz="1000" dirty="0">
                          <a:effectLst/>
                          <a:latin typeface="+mj-lt"/>
                        </a:rPr>
                        <a:t>1342</a:t>
                      </a:r>
                      <a:endParaRPr lang="bg-BG" sz="1000" dirty="0">
                        <a:effectLst/>
                        <a:latin typeface="+mj-lt"/>
                        <a:ea typeface="Times New Roman"/>
                      </a:endParaRPr>
                    </a:p>
                  </a:txBody>
                  <a:tcPr marL="52710" marR="52710" marT="52710" marB="52710"/>
                </a:tc>
                <a:tc>
                  <a:txBody>
                    <a:bodyPr/>
                    <a:lstStyle/>
                    <a:p>
                      <a:pPr>
                        <a:spcAft>
                          <a:spcPts val="0"/>
                        </a:spcAft>
                      </a:pPr>
                      <a:r>
                        <a:rPr lang="bg-BG" sz="1000">
                          <a:effectLst/>
                          <a:latin typeface="+mj-lt"/>
                        </a:rPr>
                        <a:t>Ръководители в здравеопазването</a:t>
                      </a:r>
                      <a:endParaRPr lang="bg-BG" sz="1000">
                        <a:effectLst/>
                        <a:latin typeface="+mj-lt"/>
                        <a:ea typeface="Times New Roman"/>
                      </a:endParaRPr>
                    </a:p>
                  </a:txBody>
                  <a:tcPr marL="52710" marR="52710" marT="52710" marB="52710"/>
                </a:tc>
              </a:tr>
              <a:tr h="326183">
                <a:tc>
                  <a:txBody>
                    <a:bodyPr/>
                    <a:lstStyle/>
                    <a:p>
                      <a:pPr>
                        <a:spcAft>
                          <a:spcPts val="0"/>
                        </a:spcAft>
                      </a:pPr>
                      <a:r>
                        <a:rPr lang="bg-BG" sz="1000" dirty="0">
                          <a:effectLst/>
                          <a:latin typeface="+mj-lt"/>
                        </a:rPr>
                        <a:t>13427020</a:t>
                      </a:r>
                      <a:endParaRPr lang="bg-BG" sz="1000" dirty="0">
                        <a:effectLst/>
                        <a:latin typeface="+mj-lt"/>
                        <a:ea typeface="Times New Roman"/>
                      </a:endParaRPr>
                    </a:p>
                  </a:txBody>
                  <a:tcPr marL="52710" marR="52710" marT="52710" marB="52710"/>
                </a:tc>
                <a:tc>
                  <a:txBody>
                    <a:bodyPr/>
                    <a:lstStyle/>
                    <a:p>
                      <a:pPr>
                        <a:spcAft>
                          <a:spcPts val="0"/>
                        </a:spcAft>
                      </a:pPr>
                      <a:r>
                        <a:rPr lang="bg-BG" sz="1000">
                          <a:effectLst/>
                          <a:latin typeface="+mj-lt"/>
                        </a:rPr>
                        <a:t>Фармацевт-магистър, ръководител на аптека</a:t>
                      </a:r>
                      <a:endParaRPr lang="bg-BG" sz="1000">
                        <a:effectLst/>
                        <a:latin typeface="+mj-lt"/>
                        <a:ea typeface="Times New Roman"/>
                      </a:endParaRPr>
                    </a:p>
                  </a:txBody>
                  <a:tcPr marL="52710" marR="52710" marT="52710" marB="52710"/>
                </a:tc>
              </a:tr>
              <a:tr h="272865">
                <a:tc>
                  <a:txBody>
                    <a:bodyPr/>
                    <a:lstStyle/>
                    <a:p>
                      <a:pPr>
                        <a:spcAft>
                          <a:spcPts val="0"/>
                        </a:spcAft>
                      </a:pPr>
                      <a:r>
                        <a:rPr lang="bg-BG" sz="1000" dirty="0">
                          <a:effectLst/>
                          <a:latin typeface="+mj-lt"/>
                        </a:rPr>
                        <a:t>13427021</a:t>
                      </a:r>
                      <a:endParaRPr lang="bg-BG" sz="1000" dirty="0">
                        <a:effectLst/>
                        <a:latin typeface="+mj-lt"/>
                        <a:ea typeface="Times New Roman"/>
                      </a:endParaRPr>
                    </a:p>
                  </a:txBody>
                  <a:tcPr marL="52710" marR="52710" marT="52710" marB="52710"/>
                </a:tc>
                <a:tc>
                  <a:txBody>
                    <a:bodyPr/>
                    <a:lstStyle/>
                    <a:p>
                      <a:pPr>
                        <a:spcAft>
                          <a:spcPts val="0"/>
                        </a:spcAft>
                      </a:pPr>
                      <a:r>
                        <a:rPr lang="bg-BG" sz="1000">
                          <a:effectLst/>
                          <a:latin typeface="+mj-lt"/>
                        </a:rPr>
                        <a:t>Фармацевт, магистър ръководител контрол върху качеството на лекарствените продукти</a:t>
                      </a:r>
                      <a:endParaRPr lang="bg-BG" sz="1000">
                        <a:effectLst/>
                        <a:latin typeface="+mj-lt"/>
                        <a:ea typeface="Times New Roman"/>
                      </a:endParaRPr>
                    </a:p>
                  </a:txBody>
                  <a:tcPr marL="52710" marR="52710" marT="52710" marB="52710"/>
                </a:tc>
              </a:tr>
              <a:tr h="342011">
                <a:tc>
                  <a:txBody>
                    <a:bodyPr/>
                    <a:lstStyle/>
                    <a:p>
                      <a:pPr>
                        <a:spcAft>
                          <a:spcPts val="0"/>
                        </a:spcAft>
                      </a:pPr>
                      <a:r>
                        <a:rPr lang="bg-BG" sz="1000" dirty="0">
                          <a:effectLst/>
                          <a:latin typeface="+mj-lt"/>
                        </a:rPr>
                        <a:t>13427025</a:t>
                      </a:r>
                      <a:endParaRPr lang="bg-BG" sz="1000" dirty="0">
                        <a:effectLst/>
                        <a:latin typeface="+mj-lt"/>
                        <a:ea typeface="Times New Roman"/>
                      </a:endParaRPr>
                    </a:p>
                  </a:txBody>
                  <a:tcPr marL="52710" marR="52710" marT="52710" marB="52710"/>
                </a:tc>
                <a:tc>
                  <a:txBody>
                    <a:bodyPr/>
                    <a:lstStyle/>
                    <a:p>
                      <a:pPr>
                        <a:spcAft>
                          <a:spcPts val="0"/>
                        </a:spcAft>
                      </a:pPr>
                      <a:r>
                        <a:rPr lang="bg-BG" sz="1000" dirty="0">
                          <a:effectLst/>
                          <a:latin typeface="+mj-lt"/>
                        </a:rPr>
                        <a:t>Отговорен магистър-фармацевт, контрол върху наркотичните вещества и прекурсорите</a:t>
                      </a:r>
                      <a:endParaRPr lang="bg-BG" sz="1000" dirty="0">
                        <a:effectLst/>
                        <a:latin typeface="+mj-lt"/>
                        <a:ea typeface="Times New Roman"/>
                      </a:endParaRPr>
                    </a:p>
                  </a:txBody>
                  <a:tcPr marL="52710" marR="52710" marT="52710" marB="52710"/>
                </a:tc>
              </a:tr>
              <a:tr h="328783">
                <a:tc>
                  <a:txBody>
                    <a:bodyPr/>
                    <a:lstStyle/>
                    <a:p>
                      <a:pPr>
                        <a:spcAft>
                          <a:spcPts val="0"/>
                        </a:spcAft>
                      </a:pPr>
                      <a:r>
                        <a:rPr lang="bg-BG" sz="1000" dirty="0">
                          <a:effectLst/>
                          <a:latin typeface="+mj-lt"/>
                        </a:rPr>
                        <a:t>13427026</a:t>
                      </a:r>
                      <a:endParaRPr lang="bg-BG" sz="1000" dirty="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Фармацевт-магистър, заместник-ръководител на аптека</a:t>
                      </a:r>
                      <a:endParaRPr lang="bg-BG" sz="1000" dirty="0">
                        <a:effectLst/>
                        <a:latin typeface="+mj-lt"/>
                        <a:ea typeface="Times New Roman"/>
                      </a:endParaRPr>
                    </a:p>
                  </a:txBody>
                  <a:tcPr marL="52710" marR="52710" marT="52710" marB="52710"/>
                </a:tc>
              </a:tr>
              <a:tr h="218755">
                <a:tc>
                  <a:txBody>
                    <a:bodyPr/>
                    <a:lstStyle/>
                    <a:p>
                      <a:pPr>
                        <a:spcAft>
                          <a:spcPts val="0"/>
                        </a:spcAft>
                      </a:pPr>
                      <a:r>
                        <a:rPr lang="ru-RU" sz="1000" dirty="0" smtClean="0">
                          <a:effectLst/>
                          <a:latin typeface="+mj-lt"/>
                          <a:ea typeface="Times New Roman"/>
                        </a:rPr>
                        <a:t>14205008	</a:t>
                      </a:r>
                      <a:endParaRPr lang="bg-BG" sz="1000" dirty="0">
                        <a:effectLst/>
                        <a:latin typeface="+mj-lt"/>
                        <a:ea typeface="Times New Roman"/>
                      </a:endParaRPr>
                    </a:p>
                  </a:txBody>
                  <a:tcPr marL="52710" marR="52710" marT="52710" marB="52710"/>
                </a:tc>
                <a:tc>
                  <a:txBody>
                    <a:bodyPr/>
                    <a:lstStyle/>
                    <a:p>
                      <a:pPr>
                        <a:spcAft>
                          <a:spcPts val="0"/>
                        </a:spcAft>
                      </a:pPr>
                      <a:r>
                        <a:rPr lang="ru-RU" sz="1000" dirty="0" smtClean="0">
                          <a:effectLst/>
                          <a:latin typeface="+mj-lt"/>
                          <a:ea typeface="Times New Roman"/>
                        </a:rPr>
                        <a:t>Отговорен магистър-фармацевт, ръководител на склад за търговия на едро с ЛП </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dirty="0">
                          <a:effectLst/>
                          <a:latin typeface="+mj-lt"/>
                        </a:rPr>
                        <a:t>2262</a:t>
                      </a:r>
                      <a:endParaRPr lang="bg-BG" sz="1000" dirty="0">
                        <a:effectLst/>
                        <a:latin typeface="+mj-lt"/>
                        <a:ea typeface="Times New Roman"/>
                      </a:endParaRPr>
                    </a:p>
                  </a:txBody>
                  <a:tcPr marL="52710" marR="52710" marT="52710" marB="52710"/>
                </a:tc>
                <a:tc>
                  <a:txBody>
                    <a:bodyPr/>
                    <a:lstStyle/>
                    <a:p>
                      <a:pPr>
                        <a:spcAft>
                          <a:spcPts val="0"/>
                        </a:spcAft>
                      </a:pPr>
                      <a:r>
                        <a:rPr lang="bg-BG" sz="1000" b="1" dirty="0">
                          <a:effectLst/>
                          <a:latin typeface="+mj-lt"/>
                        </a:rPr>
                        <a:t>Фармацевти</a:t>
                      </a:r>
                      <a:endParaRPr lang="bg-BG" sz="1000" b="1" dirty="0">
                        <a:effectLst/>
                        <a:latin typeface="+mj-lt"/>
                        <a:ea typeface="Times New Roman"/>
                      </a:endParaRPr>
                    </a:p>
                  </a:txBody>
                  <a:tcPr marL="52710" marR="52710" marT="52710" marB="52710"/>
                </a:tc>
              </a:tr>
              <a:tr h="218755">
                <a:tc>
                  <a:txBody>
                    <a:bodyPr/>
                    <a:lstStyle/>
                    <a:p>
                      <a:pPr>
                        <a:spcAft>
                          <a:spcPts val="0"/>
                        </a:spcAft>
                      </a:pPr>
                      <a:r>
                        <a:rPr lang="bg-BG" sz="1000" dirty="0">
                          <a:effectLst/>
                          <a:latin typeface="+mj-lt"/>
                        </a:rPr>
                        <a:t>22626001</a:t>
                      </a:r>
                      <a:endParaRPr lang="bg-BG" sz="1000" dirty="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индустриален</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dirty="0">
                          <a:effectLst/>
                          <a:latin typeface="+mj-lt"/>
                        </a:rPr>
                        <a:t>22626002</a:t>
                      </a:r>
                      <a:endParaRPr lang="bg-BG" sz="1000" dirty="0">
                        <a:effectLst/>
                        <a:latin typeface="+mj-lt"/>
                        <a:ea typeface="Times New Roman"/>
                      </a:endParaRPr>
                    </a:p>
                  </a:txBody>
                  <a:tcPr marL="52710" marR="52710" marT="52710" marB="52710"/>
                </a:tc>
                <a:tc>
                  <a:txBody>
                    <a:bodyPr/>
                    <a:lstStyle/>
                    <a:p>
                      <a:pPr>
                        <a:spcAft>
                          <a:spcPts val="0"/>
                        </a:spcAft>
                      </a:pPr>
                      <a:r>
                        <a:rPr lang="bg-BG" sz="1000" dirty="0">
                          <a:effectLst/>
                          <a:latin typeface="+mj-lt"/>
                        </a:rPr>
                        <a:t>Химик-фармацевт</a:t>
                      </a:r>
                      <a:endParaRPr lang="bg-BG" sz="1000" dirty="0">
                        <a:effectLst/>
                        <a:latin typeface="+mj-lt"/>
                        <a:ea typeface="Times New Roman"/>
                      </a:endParaRPr>
                    </a:p>
                  </a:txBody>
                  <a:tcPr marL="52710" marR="52710" marT="52710" marB="52710"/>
                </a:tc>
              </a:tr>
              <a:tr h="326183">
                <a:tc>
                  <a:txBody>
                    <a:bodyPr/>
                    <a:lstStyle/>
                    <a:p>
                      <a:pPr>
                        <a:spcAft>
                          <a:spcPts val="0"/>
                        </a:spcAft>
                      </a:pPr>
                      <a:r>
                        <a:rPr lang="bg-BG" sz="1000">
                          <a:effectLst/>
                          <a:latin typeface="+mj-lt"/>
                        </a:rPr>
                        <a:t>22626018</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Фармацевт-магистър, медицински представител</a:t>
                      </a:r>
                      <a:endParaRPr lang="bg-BG" sz="1000" dirty="0">
                        <a:effectLst/>
                        <a:latin typeface="+mj-lt"/>
                        <a:ea typeface="Times New Roman"/>
                      </a:endParaRPr>
                    </a:p>
                  </a:txBody>
                  <a:tcPr marL="52710" marR="52710" marT="52710" marB="52710"/>
                </a:tc>
              </a:tr>
              <a:tr h="328783">
                <a:tc>
                  <a:txBody>
                    <a:bodyPr/>
                    <a:lstStyle/>
                    <a:p>
                      <a:pPr>
                        <a:spcAft>
                          <a:spcPts val="0"/>
                        </a:spcAft>
                      </a:pPr>
                      <a:r>
                        <a:rPr lang="bg-BG" sz="1000">
                          <a:effectLst/>
                          <a:latin typeface="+mj-lt"/>
                        </a:rPr>
                        <a:t>22626019</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Експерт, здравна комуникация и лекарствена информация</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a:effectLst/>
                          <a:latin typeface="+mj-lt"/>
                        </a:rPr>
                        <a:t>22626020</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Експерт, клинични изследвания</a:t>
                      </a:r>
                      <a:endParaRPr lang="bg-BG" sz="1000" dirty="0">
                        <a:effectLst/>
                        <a:latin typeface="+mj-lt"/>
                        <a:ea typeface="Times New Roman"/>
                      </a:endParaRPr>
                    </a:p>
                  </a:txBody>
                  <a:tcPr marL="52710" marR="52710" marT="52710" marB="52710"/>
                </a:tc>
              </a:tr>
              <a:tr h="265460">
                <a:tc>
                  <a:txBody>
                    <a:bodyPr/>
                    <a:lstStyle/>
                    <a:p>
                      <a:pPr>
                        <a:spcAft>
                          <a:spcPts val="0"/>
                        </a:spcAft>
                      </a:pPr>
                      <a:r>
                        <a:rPr lang="bg-BG" sz="1000">
                          <a:effectLst/>
                          <a:latin typeface="+mj-lt"/>
                        </a:rPr>
                        <a:t>22626021</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Експерт, регистрация на лекарствени продукти</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a:effectLst/>
                          <a:latin typeface="+mj-lt"/>
                        </a:rPr>
                        <a:t>22627003</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a:effectLst/>
                          <a:latin typeface="+mj-lt"/>
                        </a:rPr>
                        <a:t>22627004</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инспектор</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a:effectLst/>
                          <a:latin typeface="+mj-lt"/>
                        </a:rPr>
                        <a:t>22627005</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аналитик</a:t>
                      </a:r>
                      <a:endParaRPr lang="bg-BG" sz="1000" dirty="0">
                        <a:effectLst/>
                        <a:latin typeface="+mj-lt"/>
                        <a:ea typeface="Times New Roman"/>
                      </a:endParaRPr>
                    </a:p>
                  </a:txBody>
                  <a:tcPr marL="52710" marR="52710" marT="52710" marB="52710"/>
                </a:tc>
              </a:tr>
              <a:tr h="218755">
                <a:tc>
                  <a:txBody>
                    <a:bodyPr/>
                    <a:lstStyle/>
                    <a:p>
                      <a:pPr>
                        <a:spcAft>
                          <a:spcPts val="0"/>
                        </a:spcAft>
                      </a:pPr>
                      <a:r>
                        <a:rPr lang="bg-BG" sz="1000">
                          <a:effectLst/>
                          <a:latin typeface="+mj-lt"/>
                        </a:rPr>
                        <a:t>22627006</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технолог</a:t>
                      </a:r>
                      <a:endParaRPr lang="bg-BG" sz="1000" dirty="0">
                        <a:effectLst/>
                        <a:latin typeface="+mj-lt"/>
                        <a:ea typeface="Times New Roman"/>
                      </a:endParaRPr>
                    </a:p>
                  </a:txBody>
                  <a:tcPr marL="52710" marR="52710" marT="52710" marB="52710"/>
                </a:tc>
              </a:tr>
              <a:tr h="328783">
                <a:tc>
                  <a:txBody>
                    <a:bodyPr/>
                    <a:lstStyle/>
                    <a:p>
                      <a:pPr>
                        <a:spcAft>
                          <a:spcPts val="0"/>
                        </a:spcAft>
                      </a:pPr>
                      <a:r>
                        <a:rPr lang="bg-BG" sz="1000">
                          <a:effectLst/>
                          <a:latin typeface="+mj-lt"/>
                        </a:rPr>
                        <a:t>22627008</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анализ на лекарствените продукти</a:t>
                      </a:r>
                      <a:endParaRPr lang="bg-BG" sz="1000" dirty="0">
                        <a:effectLst/>
                        <a:latin typeface="+mj-lt"/>
                        <a:ea typeface="Times New Roman"/>
                      </a:endParaRPr>
                    </a:p>
                  </a:txBody>
                  <a:tcPr marL="52710" marR="52710" marT="52710" marB="52710"/>
                </a:tc>
              </a:tr>
              <a:tr h="326183">
                <a:tc>
                  <a:txBody>
                    <a:bodyPr/>
                    <a:lstStyle/>
                    <a:p>
                      <a:pPr>
                        <a:spcAft>
                          <a:spcPts val="0"/>
                        </a:spcAft>
                      </a:pPr>
                      <a:r>
                        <a:rPr lang="bg-BG" sz="1000">
                          <a:effectLst/>
                          <a:latin typeface="+mj-lt"/>
                        </a:rPr>
                        <a:t>22627009</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клинична фармация</a:t>
                      </a:r>
                      <a:endParaRPr lang="bg-BG" sz="1000" dirty="0">
                        <a:effectLst/>
                        <a:latin typeface="+mj-lt"/>
                        <a:ea typeface="Times New Roman"/>
                      </a:endParaRPr>
                    </a:p>
                  </a:txBody>
                  <a:tcPr marL="52710" marR="52710" marT="52710" marB="52710"/>
                </a:tc>
              </a:tr>
              <a:tr h="329978">
                <a:tc>
                  <a:txBody>
                    <a:bodyPr/>
                    <a:lstStyle/>
                    <a:p>
                      <a:pPr>
                        <a:spcAft>
                          <a:spcPts val="0"/>
                        </a:spcAft>
                      </a:pPr>
                      <a:r>
                        <a:rPr lang="bg-BG" sz="1000">
                          <a:effectLst/>
                          <a:latin typeface="+mj-lt"/>
                        </a:rPr>
                        <a:t>22627010</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лечебни растения и фитофармацевтични продукти</a:t>
                      </a:r>
                      <a:endParaRPr lang="bg-BG" sz="1000" dirty="0">
                        <a:effectLst/>
                        <a:latin typeface="+mj-lt"/>
                        <a:ea typeface="Times New Roman"/>
                      </a:endParaRPr>
                    </a:p>
                  </a:txBody>
                  <a:tcPr marL="52710" marR="52710" marT="52710" marB="52710"/>
                </a:tc>
              </a:tr>
              <a:tr h="360040">
                <a:tc>
                  <a:txBody>
                    <a:bodyPr/>
                    <a:lstStyle/>
                    <a:p>
                      <a:pPr>
                        <a:spcAft>
                          <a:spcPts val="0"/>
                        </a:spcAft>
                      </a:pPr>
                      <a:r>
                        <a:rPr lang="bg-BG" sz="1000">
                          <a:effectLst/>
                          <a:latin typeface="+mj-lt"/>
                        </a:rPr>
                        <a:t>22627011</a:t>
                      </a:r>
                      <a:endParaRPr lang="bg-BG" sz="100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организация и икономика на дистрибуторската и </a:t>
                      </a:r>
                      <a:r>
                        <a:rPr lang="bg-BG" sz="1000" dirty="0" smtClean="0">
                          <a:effectLst/>
                          <a:latin typeface="+mj-lt"/>
                        </a:rPr>
                        <a:t>апт. </a:t>
                      </a:r>
                      <a:r>
                        <a:rPr lang="bg-BG" sz="1000" dirty="0">
                          <a:effectLst/>
                          <a:latin typeface="+mj-lt"/>
                        </a:rPr>
                        <a:t>практика</a:t>
                      </a:r>
                      <a:endParaRPr lang="bg-BG" sz="1000" dirty="0">
                        <a:effectLst/>
                        <a:latin typeface="+mj-lt"/>
                        <a:ea typeface="Times New Roman"/>
                      </a:endParaRPr>
                    </a:p>
                  </a:txBody>
                  <a:tcPr marL="52710" marR="52710" marT="52710" marB="52710"/>
                </a:tc>
              </a:tr>
              <a:tr h="319076">
                <a:tc>
                  <a:txBody>
                    <a:bodyPr/>
                    <a:lstStyle/>
                    <a:p>
                      <a:pPr>
                        <a:spcAft>
                          <a:spcPts val="0"/>
                        </a:spcAft>
                      </a:pPr>
                      <a:r>
                        <a:rPr lang="bg-BG" sz="1000" dirty="0">
                          <a:effectLst/>
                          <a:latin typeface="+mj-lt"/>
                        </a:rPr>
                        <a:t>22627012</a:t>
                      </a:r>
                      <a:endParaRPr lang="bg-BG" sz="1000" dirty="0">
                        <a:effectLst/>
                        <a:latin typeface="+mj-lt"/>
                        <a:ea typeface="Times New Roman"/>
                      </a:endParaRPr>
                    </a:p>
                  </a:txBody>
                  <a:tcPr marL="52710" marR="52710" marT="52710" marB="52710"/>
                </a:tc>
                <a:tc>
                  <a:txBody>
                    <a:bodyPr/>
                    <a:lstStyle/>
                    <a:p>
                      <a:pPr>
                        <a:spcAft>
                          <a:spcPts val="0"/>
                        </a:spcAft>
                      </a:pPr>
                      <a:r>
                        <a:rPr lang="bg-BG" sz="1000" dirty="0">
                          <a:effectLst/>
                          <a:latin typeface="+mj-lt"/>
                        </a:rPr>
                        <a:t>Фармацевт, магистър, организация и икономика на фармацевтичното производство</a:t>
                      </a:r>
                      <a:endParaRPr lang="bg-BG" sz="1000" dirty="0">
                        <a:effectLst/>
                        <a:latin typeface="+mj-lt"/>
                        <a:ea typeface="Times New Roman"/>
                      </a:endParaRPr>
                    </a:p>
                  </a:txBody>
                  <a:tcPr marL="52710" marR="52710" marT="52710" marB="52710"/>
                </a:tc>
              </a:tr>
            </a:tbl>
          </a:graphicData>
        </a:graphic>
      </p:graphicFrame>
      <p:sp>
        <p:nvSpPr>
          <p:cNvPr id="9" name="Rectangle 2"/>
          <p:cNvSpPr>
            <a:spLocks noChangeArrowheads="1"/>
          </p:cNvSpPr>
          <p:nvPr/>
        </p:nvSpPr>
        <p:spPr bwMode="auto">
          <a:xfrm>
            <a:off x="2503488" y="362664"/>
            <a:ext cx="23596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altLang="bg-BG" sz="1000" b="0" i="0"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 </a:t>
            </a:r>
            <a:endParaRPr kumimoji="0" lang="bg-BG" altLang="bg-BG"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61969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832648"/>
          </a:xfrm>
        </p:spPr>
        <p:txBody>
          <a:bodyPr>
            <a:normAutofit fontScale="92500" lnSpcReduction="10000"/>
          </a:bodyPr>
          <a:lstStyle/>
          <a:p>
            <a:pPr algn="just">
              <a:spcBef>
                <a:spcPts val="100"/>
              </a:spcBef>
            </a:pPr>
            <a:r>
              <a:rPr lang="ru-RU" sz="1900" dirty="0"/>
              <a:t>В отношенията работодател-работник много често вторият се оказва в по-неизгодна позиция. Служителите обикновено са отлично запознати със своите задължения, но знаят малко относно правата си.</a:t>
            </a:r>
          </a:p>
          <a:p>
            <a:pPr algn="just">
              <a:spcBef>
                <a:spcPts val="100"/>
              </a:spcBef>
            </a:pPr>
            <a:endParaRPr lang="ru-RU" sz="1900" dirty="0"/>
          </a:p>
          <a:p>
            <a:pPr algn="just">
              <a:spcBef>
                <a:spcPts val="100"/>
              </a:spcBef>
            </a:pPr>
            <a:r>
              <a:rPr lang="ru-RU" sz="1900" dirty="0"/>
              <a:t>Прекратяване на договор без предизвестие, системно забавяне на заплатата, неправомерно уволнение по време на майчинство, осигуряване върху по-нисък от реалния доход. </a:t>
            </a:r>
            <a:endParaRPr lang="ru-RU" sz="1900" dirty="0" smtClean="0"/>
          </a:p>
          <a:p>
            <a:pPr algn="just">
              <a:spcBef>
                <a:spcPts val="100"/>
              </a:spcBef>
            </a:pPr>
            <a:endParaRPr lang="ru-RU" sz="1900" dirty="0" smtClean="0"/>
          </a:p>
          <a:p>
            <a:pPr algn="just">
              <a:spcBef>
                <a:spcPts val="100"/>
              </a:spcBef>
            </a:pPr>
            <a:r>
              <a:rPr lang="ru-RU" sz="1900" dirty="0" smtClean="0"/>
              <a:t>Изплащане на </a:t>
            </a:r>
            <a:r>
              <a:rPr lang="ru-RU" sz="1900" dirty="0"/>
              <a:t>минимални осигуровки на своите служители и </a:t>
            </a:r>
            <a:r>
              <a:rPr lang="ru-RU" sz="1900" dirty="0" smtClean="0"/>
              <a:t>останалата </a:t>
            </a:r>
            <a:r>
              <a:rPr lang="ru-RU" sz="1900" dirty="0"/>
              <a:t>част от възнаграждението „на ръка“. Ако работникът следи за своите законни права и интереси, не би трябвало да подписва трудов договор с определено възнаграждение, по-ниско от реално </a:t>
            </a:r>
            <a:r>
              <a:rPr lang="ru-RU" sz="1900" dirty="0" smtClean="0"/>
              <a:t>получаваното. </a:t>
            </a:r>
            <a:r>
              <a:rPr lang="ru-RU" sz="1900" dirty="0"/>
              <a:t>Такъв договор противоречи на закона и морала.</a:t>
            </a:r>
          </a:p>
          <a:p>
            <a:pPr algn="just">
              <a:spcBef>
                <a:spcPts val="100"/>
              </a:spcBef>
            </a:pPr>
            <a:endParaRPr lang="ru-RU" sz="1900" dirty="0"/>
          </a:p>
          <a:p>
            <a:pPr algn="just">
              <a:spcBef>
                <a:spcPts val="100"/>
              </a:spcBef>
            </a:pPr>
            <a:r>
              <a:rPr lang="ru-RU" sz="1900" dirty="0"/>
              <a:t>Подписвайки нереален договор, работникът доброволно се съгласява в случай на заболяване, бременност или отпуск да получава обезщетение на базата на внасяните осигуровки. При прекратяване на ТПО работникът може да претендира за обезщетение в размер на вписаното в трудовия договор брутно трудово възнаграждение. </a:t>
            </a:r>
            <a:endParaRPr lang="ru-RU" sz="1900" dirty="0" smtClean="0"/>
          </a:p>
          <a:p>
            <a:pPr algn="just"/>
            <a:endParaRPr lang="ru-RU" sz="1900" dirty="0"/>
          </a:p>
        </p:txBody>
      </p:sp>
    </p:spTree>
    <p:extLst>
      <p:ext uri="{BB962C8B-B14F-4D97-AF65-F5344CB8AC3E}">
        <p14:creationId xmlns:p14="http://schemas.microsoft.com/office/powerpoint/2010/main" val="2316281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pPr marL="109728" indent="0" algn="ctr">
              <a:buNone/>
            </a:pPr>
            <a:r>
              <a:rPr lang="ru-RU" dirty="0"/>
              <a:t>Въпрос на избор и гражданска позиция е ние, Фармацевтите, като високо квалифицирани </a:t>
            </a:r>
            <a:r>
              <a:rPr lang="ru-RU" dirty="0" smtClean="0"/>
              <a:t>сспециалисти </a:t>
            </a:r>
            <a:r>
              <a:rPr lang="ru-RU" dirty="0"/>
              <a:t>да </a:t>
            </a:r>
            <a:r>
              <a:rPr lang="ru-RU" dirty="0" smtClean="0"/>
              <a:t>познаваме законите, по реда на които работим, да познаваме и спазваме правилата защото:</a:t>
            </a:r>
          </a:p>
          <a:p>
            <a:pPr marL="109728" indent="0" algn="ctr">
              <a:buNone/>
            </a:pPr>
            <a:endParaRPr lang="ru-RU" dirty="0" smtClean="0"/>
          </a:p>
          <a:p>
            <a:pPr marL="109728" indent="0" algn="ctr">
              <a:buNone/>
            </a:pPr>
            <a:r>
              <a:rPr lang="ru-RU" dirty="0" smtClean="0"/>
              <a:t>  </a:t>
            </a:r>
            <a:r>
              <a:rPr lang="ru-RU" b="1" dirty="0">
                <a:solidFill>
                  <a:srgbClr val="FF0000"/>
                </a:solidFill>
              </a:rPr>
              <a:t>Правилата ни правят отговорни да спазваме правата на другите</a:t>
            </a:r>
            <a:r>
              <a:rPr lang="ru-RU" b="1" dirty="0" smtClean="0">
                <a:solidFill>
                  <a:srgbClr val="FF0000"/>
                </a:solidFill>
              </a:rPr>
              <a:t>.</a:t>
            </a:r>
          </a:p>
          <a:p>
            <a:pPr marL="109728" indent="0">
              <a:buNone/>
            </a:pPr>
            <a:endParaRPr lang="ru-RU" b="1" dirty="0">
              <a:solidFill>
                <a:srgbClr val="FF0000"/>
              </a:solidFill>
            </a:endParaRPr>
          </a:p>
          <a:p>
            <a:pPr marL="109728" indent="0" algn="ctr">
              <a:buNone/>
            </a:pPr>
            <a:endParaRPr lang="ru-RU" b="1" dirty="0" smtClean="0">
              <a:solidFill>
                <a:srgbClr val="FF0000"/>
              </a:solidFill>
            </a:endParaRPr>
          </a:p>
          <a:p>
            <a:endParaRPr lang="bg-BG" dirty="0"/>
          </a:p>
        </p:txBody>
      </p:sp>
      <p:sp>
        <p:nvSpPr>
          <p:cNvPr id="4" name="Rectangle 3"/>
          <p:cNvSpPr/>
          <p:nvPr/>
        </p:nvSpPr>
        <p:spPr>
          <a:xfrm>
            <a:off x="1691680" y="4797152"/>
            <a:ext cx="555632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БЛАГОДАРЯ!</a:t>
            </a:r>
            <a:endParaRPr lang="bg-BG"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4768310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2088</TotalTime>
  <Words>2792</Words>
  <Application>Microsoft Office PowerPoint</Application>
  <PresentationFormat>On-screen Show (4:3)</PresentationFormat>
  <Paragraphs>271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Concourse</vt:lpstr>
      <vt:lpstr>ЗАЩИТА НА ЛИЧНИТЕ ДАННИ-ПРАКТИЧЕСКИ ВЪПРОСИ   ТРУДОВО-ПРАВНИ ВЗАИМООТНОШЕНИЯ ОТ СТРАНА НА РАБОТОДАТЕЛ И ФАРМАЦЕВТ ПРИ РАБОТА В АПТЕКА    Маг.-фарм. Любима Бургазлиева Председател на УС на РФК Бургас</vt:lpstr>
      <vt:lpstr>Правна рамка</vt:lpstr>
      <vt:lpstr>МИТОВЕ ЗА GDPR</vt:lpstr>
      <vt:lpstr>Основни понятия:„администратор“, „обработващ лични данни“, „трета страна“ и „получател“</vt:lpstr>
      <vt:lpstr>PowerPoint Presentation</vt:lpstr>
      <vt:lpstr>PowerPoint Presentation</vt:lpstr>
      <vt:lpstr>КОДЕКС  ЗА ЗАЩИТА НА ЛИЧНИ ДАННИ В ТЪРГОВИЯТА НА ДРЕБНО С ЛЕКАРСТВЕНИ ПРОДУКТИ</vt:lpstr>
      <vt:lpstr>PowerPoint Presentation</vt:lpstr>
      <vt:lpstr>РЕГИСТРИ</vt:lpstr>
      <vt:lpstr>Отпадане на законния интерес от обработване на данните</vt:lpstr>
      <vt:lpstr>Упражняване на правата на субектите на данни</vt:lpstr>
      <vt:lpstr>PowerPoint Presentation</vt:lpstr>
      <vt:lpstr>ТРУДОВО-ПРАВНИ ВЗАИМООТНОШЕНИЯ ОТ СТРАНА НА РАБОТОДАТЕЛ И ФАРМАЦЕВТ ПРИ РАБОТА В АПТЕКА </vt:lpstr>
      <vt:lpstr>PowerPoint Presentation</vt:lpstr>
      <vt:lpstr>PowerPoint Presentation</vt:lpstr>
      <vt:lpstr>ЗНАЧЕНИЕ </vt:lpstr>
      <vt:lpstr>Видове трудови договори</vt:lpstr>
      <vt:lpstr>ПРЕКРАТЯВАНЕ НА ТРУДОВ ДОГОВОР </vt:lpstr>
      <vt:lpstr>Прекратяване по взаимно съгласие</vt:lpstr>
      <vt:lpstr>PowerPoint Presentation</vt:lpstr>
      <vt:lpstr>Прекратяване на трудово правоотношение с предизвестие</vt:lpstr>
      <vt:lpstr>Прекратяване от работника без предизвестие</vt:lpstr>
      <vt:lpstr>Прекратяване на трудовия договор от работодателя с предизвестие</vt:lpstr>
      <vt:lpstr>Договор за управление</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ЗАЩИТА НА ЛИЧНИТЕ ДАННИ-ПРАКТИЧЕСКИ ВЪПРОСИ   ТРУДОВО-ПРАВНИ ВЗАИМООТНОШЕНИЯ ОТ СТРАНА НА РАБОТОДАТЕЛ И ФАРМАЦЕВТ ПРИ РАБОТА В АПТЕКА</dc:title>
  <dc:creator>dealer</dc:creator>
  <cp:lastModifiedBy>dealer</cp:lastModifiedBy>
  <cp:revision>91</cp:revision>
  <dcterms:created xsi:type="dcterms:W3CDTF">2018-09-26T06:00:10Z</dcterms:created>
  <dcterms:modified xsi:type="dcterms:W3CDTF">2018-10-24T12:31:00Z</dcterms:modified>
</cp:coreProperties>
</file>